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2" r:id="rId2"/>
    <p:sldId id="303" r:id="rId3"/>
    <p:sldId id="304" r:id="rId4"/>
    <p:sldId id="305" r:id="rId5"/>
    <p:sldId id="306" r:id="rId6"/>
    <p:sldId id="315" r:id="rId7"/>
    <p:sldId id="313" r:id="rId8"/>
    <p:sldId id="309" r:id="rId9"/>
    <p:sldId id="314" r:id="rId10"/>
    <p:sldId id="310" r:id="rId11"/>
  </p:sldIdLst>
  <p:sldSz cx="15125700" cy="10693400"/>
  <p:notesSz cx="15125700" cy="10693400"/>
  <p:embeddedFontLst>
    <p:embeddedFont>
      <p:font typeface="-윤고딕320" panose="020B0600000101010101" charset="-127"/>
      <p:regular r:id="rId14"/>
    </p:embeddedFont>
    <p:embeddedFont>
      <p:font typeface="맑은 고딕" panose="020B0503020000020004" pitchFamily="50" charset="-127"/>
      <p:regular r:id="rId15"/>
      <p:bold r:id="rId16"/>
    </p:embeddedFont>
    <p:embeddedFont>
      <p:font typeface="함초롬돋움" panose="020B0604000101010101" pitchFamily="50" charset="-127"/>
      <p:regular r:id="rId17"/>
      <p:bold r:id="rId18"/>
    </p:embeddedFont>
    <p:embeddedFont>
      <p:font typeface="-윤고딕350" panose="020B0600000101010101" charset="-127"/>
      <p:regular r:id="rId19"/>
    </p:embeddedFont>
    <p:embeddedFont>
      <p:font typeface="-윤고딕340" panose="020B0600000101010101" charset="-127"/>
      <p:regular r:id="rId2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196C"/>
    <a:srgbClr val="4A167D"/>
    <a:srgbClr val="F08000"/>
    <a:srgbClr val="C8C8C9"/>
    <a:srgbClr val="F9C5DA"/>
    <a:srgbClr val="F39B3F"/>
    <a:srgbClr val="6A408F"/>
    <a:srgbClr val="554067"/>
    <a:srgbClr val="FFFFFF"/>
    <a:srgbClr val="771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43" autoAdjust="0"/>
    <p:restoredTop sz="95906" autoAdjust="0"/>
  </p:normalViewPr>
  <p:slideViewPr>
    <p:cSldViewPr>
      <p:cViewPr>
        <p:scale>
          <a:sx n="66" d="100"/>
          <a:sy n="66" d="100"/>
        </p:scale>
        <p:origin x="211" y="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0" d="100"/>
          <a:sy n="50" d="100"/>
        </p:scale>
        <p:origin x="2148" y="6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%20(3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231001\Documents\&#52852;&#52852;&#50724;&#53665;%20&#48155;&#51008;%20&#54028;&#51068;\(&#44221;&#50689;&#51648;&#50896;&#49892;)KG_IR_2026.1Q_Ver.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-27"/>
        <c:axId val="1440068735"/>
        <c:axId val="1440079135"/>
      </c:barChart>
      <c:catAx>
        <c:axId val="144006873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40079135"/>
        <c:crosses val="autoZero"/>
        <c:auto val="1"/>
        <c:lblAlgn val="ctr"/>
        <c:lblOffset val="100"/>
        <c:noMultiLvlLbl val="0"/>
      </c:catAx>
      <c:valAx>
        <c:axId val="144007913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4006873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'2026.1Q'!$C$71</c:f>
              <c:strCache>
                <c:ptCount val="1"/>
                <c:pt idx="0">
                  <c:v>그린팜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'2026.1Q'!$D$70:$H$70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'2026.1Q'!$D$71:$H$71</c:f>
              <c:numCache>
                <c:formatCode>_(* #,##0_);_(* \(#,##0\);_(* "-"_);_(@_)</c:formatCode>
                <c:ptCount val="5"/>
                <c:pt idx="0">
                  <c:v>233</c:v>
                </c:pt>
                <c:pt idx="1">
                  <c:v>301</c:v>
                </c:pt>
                <c:pt idx="2">
                  <c:v>190</c:v>
                </c:pt>
                <c:pt idx="3">
                  <c:v>123.03872355999999</c:v>
                </c:pt>
                <c:pt idx="4">
                  <c:v>252.54104498000001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EA-479E-A728-99FB67E41EFB}"/>
            </c:ext>
          </c:extLst>
        </c:ser>
        <c:ser>
          <c:idx val="1"/>
          <c:order val="1"/>
          <c:tx>
            <c:strRef>
              <c:f>'2026.1Q'!$C$72</c:f>
              <c:strCache>
                <c:ptCount val="1"/>
                <c:pt idx="0">
                  <c:v>소재환경</c:v>
                </c:pt>
              </c:strCache>
            </c:strRef>
          </c:tx>
          <c:spPr>
            <a:solidFill>
              <a:srgbClr val="F39B3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'2026.1Q'!$D$70:$H$70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'2026.1Q'!$D$72:$H$72</c:f>
              <c:numCache>
                <c:formatCode>_(* #,##0_);_(* \(#,##0\);_(* "-"_);_(@_)</c:formatCode>
                <c:ptCount val="5"/>
                <c:pt idx="0">
                  <c:v>229</c:v>
                </c:pt>
                <c:pt idx="1">
                  <c:v>232</c:v>
                </c:pt>
                <c:pt idx="2">
                  <c:v>228</c:v>
                </c:pt>
                <c:pt idx="3">
                  <c:v>203.49136430999999</c:v>
                </c:pt>
                <c:pt idx="4">
                  <c:v>227.80017985999999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EA-479E-A728-99FB67E41EFB}"/>
            </c:ext>
          </c:extLst>
        </c:ser>
        <c:ser>
          <c:idx val="2"/>
          <c:order val="2"/>
          <c:tx>
            <c:strRef>
              <c:f>'2026.1Q'!$C$73</c:f>
              <c:strCache>
                <c:ptCount val="1"/>
                <c:pt idx="0">
                  <c:v>환경소재</c:v>
                </c:pt>
              </c:strCache>
            </c:strRef>
          </c:tx>
          <c:spPr>
            <a:solidFill>
              <a:srgbClr val="FF33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'2026.1Q'!$D$70:$H$70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'2026.1Q'!$D$73:$H$73</c:f>
              <c:numCache>
                <c:formatCode>_(* #,##0_);_(* \(#,##0\);_(* "-"_);_(@_)</c:formatCode>
                <c:ptCount val="5"/>
                <c:pt idx="0">
                  <c:v>84</c:v>
                </c:pt>
                <c:pt idx="1">
                  <c:v>96</c:v>
                </c:pt>
                <c:pt idx="2">
                  <c:v>102</c:v>
                </c:pt>
                <c:pt idx="3">
                  <c:v>84.095722559999999</c:v>
                </c:pt>
                <c:pt idx="4">
                  <c:v>74.112772469999996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EA-479E-A728-99FB67E41EFB}"/>
            </c:ext>
          </c:extLst>
        </c:ser>
        <c:ser>
          <c:idx val="3"/>
          <c:order val="3"/>
          <c:tx>
            <c:strRef>
              <c:f>'2026.1Q'!$C$74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'2026.1Q'!$D$70:$H$70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'2026.1Q'!$D$74:$H$74</c:f>
              <c:numCache>
                <c:formatCode>_(* #,##0_);_(* \(#,##0\);_(* "-"_);_(@_)</c:formatCode>
                <c:ptCount val="5"/>
                <c:pt idx="0">
                  <c:v>17</c:v>
                </c:pt>
                <c:pt idx="1">
                  <c:v>14</c:v>
                </c:pt>
                <c:pt idx="2">
                  <c:v>15</c:v>
                </c:pt>
                <c:pt idx="3">
                  <c:v>14.64003754</c:v>
                </c:pt>
                <c:pt idx="4">
                  <c:v>14.474657540000001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EA-479E-A728-99FB67E41E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100"/>
        <c:axId val="1934543392"/>
        <c:axId val="1934539648"/>
        <c:extLst/>
      </c:barChart>
      <c:lineChart>
        <c:grouping val="standard"/>
        <c:varyColors val="0"/>
        <c:ser>
          <c:idx val="4"/>
          <c:order val="4"/>
          <c:tx>
            <c:strRef>
              <c:f>'2026.1Q'!$C$75</c:f>
              <c:strCache>
                <c:ptCount val="1"/>
                <c:pt idx="0">
                  <c:v>매출액(총계)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0225348640987488E-2"/>
                  <c:y val="-9.12611582504361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33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962324968477738E-2"/>
                      <c:h val="0.113546509789037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A5EA-479E-A728-99FB67E41EFB}"/>
                </c:ext>
              </c:extLst>
            </c:dLbl>
            <c:dLbl>
              <c:idx val="1"/>
              <c:layout>
                <c:manualLayout>
                  <c:x val="-4.1797290507295151E-2"/>
                  <c:y val="-8.7203757855622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5EA-479E-A728-99FB67E41EFB}"/>
                </c:ext>
              </c:extLst>
            </c:dLbl>
            <c:dLbl>
              <c:idx val="2"/>
              <c:layout>
                <c:manualLayout>
                  <c:x val="-5.8653406774679798E-2"/>
                  <c:y val="-0.109518980806579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33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0818441235862399E-2"/>
                      <c:h val="0.125718710973478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A5EA-479E-A728-99FB67E41EFB}"/>
                </c:ext>
              </c:extLst>
            </c:dLbl>
            <c:dLbl>
              <c:idx val="3"/>
              <c:layout>
                <c:manualLayout>
                  <c:x val="-5.2633365250613941E-2"/>
                  <c:y val="-0.121691661211539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33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594391406983243E-2"/>
                      <c:h val="9.32595078149684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5EA-479E-A728-99FB67E41EFB}"/>
                </c:ext>
              </c:extLst>
            </c:dLbl>
            <c:dLbl>
              <c:idx val="4"/>
              <c:layout>
                <c:manualLayout>
                  <c:x val="-4.3001109204501287E-2"/>
                  <c:y val="-9.73467796221378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33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67455750324703"/>
                      <c:h val="9.32595078149684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A5EA-479E-A728-99FB67E41E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'2026.1Q'!$D$70:$H$70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'2026.1Q'!$D$75:$H$75</c:f>
              <c:numCache>
                <c:formatCode>_(* #,##0_);_(* \(#,##0\);_(* "-"_);_(@_)</c:formatCode>
                <c:ptCount val="5"/>
                <c:pt idx="0">
                  <c:v>563</c:v>
                </c:pt>
                <c:pt idx="1">
                  <c:v>644</c:v>
                </c:pt>
                <c:pt idx="2">
                  <c:v>535</c:v>
                </c:pt>
                <c:pt idx="3">
                  <c:v>425.26584796999998</c:v>
                </c:pt>
                <c:pt idx="4">
                  <c:v>568.92865484999993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5EA-479E-A728-99FB67E41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7790607"/>
        <c:axId val="1837803919"/>
      </c:lineChart>
      <c:catAx>
        <c:axId val="193454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34539648"/>
        <c:crosses val="autoZero"/>
        <c:auto val="1"/>
        <c:lblAlgn val="ctr"/>
        <c:lblOffset val="100"/>
        <c:noMultiLvlLbl val="0"/>
      </c:catAx>
      <c:valAx>
        <c:axId val="1934539648"/>
        <c:scaling>
          <c:orientation val="minMax"/>
        </c:scaling>
        <c:delete val="1"/>
        <c:axPos val="l"/>
        <c:numFmt formatCode="_(* #,##0_);_(* \(#,##0\);_(* &quot;-&quot;_);_(@_)" sourceLinked="1"/>
        <c:majorTickMark val="out"/>
        <c:minorTickMark val="none"/>
        <c:tickLblPos val="nextTo"/>
        <c:crossAx val="1934543392"/>
        <c:crosses val="autoZero"/>
        <c:crossBetween val="between"/>
      </c:valAx>
      <c:valAx>
        <c:axId val="1837803919"/>
        <c:scaling>
          <c:orientation val="minMax"/>
        </c:scaling>
        <c:delete val="1"/>
        <c:axPos val="r"/>
        <c:numFmt formatCode="_(* #,##0_);_(* \(#,##0\);_(* &quot;-&quot;_);_(@_)" sourceLinked="1"/>
        <c:majorTickMark val="out"/>
        <c:minorTickMark val="none"/>
        <c:tickLblPos val="nextTo"/>
        <c:crossAx val="1837790607"/>
        <c:crosses val="max"/>
        <c:crossBetween val="between"/>
      </c:valAx>
      <c:catAx>
        <c:axId val="183779060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378039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'2026.1Q'!$C$139</c:f>
              <c:strCache>
                <c:ptCount val="1"/>
                <c:pt idx="0">
                  <c:v>매출액(총계)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'2026.1Q'!$D$138:$H$138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'2026.1Q'!$D$139:$H$139</c:f>
              <c:numCache>
                <c:formatCode>_(* #,##0_);_(* \(#,##0\);_(* "-"_);_(@_)</c:formatCode>
                <c:ptCount val="5"/>
                <c:pt idx="0">
                  <c:v>322</c:v>
                </c:pt>
                <c:pt idx="1">
                  <c:v>175</c:v>
                </c:pt>
                <c:pt idx="2">
                  <c:v>254</c:v>
                </c:pt>
                <c:pt idx="3">
                  <c:v>299</c:v>
                </c:pt>
                <c:pt idx="4">
                  <c:v>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01-4D9D-9D41-552A34AD8E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100"/>
        <c:axId val="1934543392"/>
        <c:axId val="1934539648"/>
        <c:extLst/>
      </c:barChart>
      <c:catAx>
        <c:axId val="193454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34539648"/>
        <c:crosses val="autoZero"/>
        <c:auto val="1"/>
        <c:lblAlgn val="ctr"/>
        <c:lblOffset val="100"/>
        <c:noMultiLvlLbl val="0"/>
      </c:catAx>
      <c:valAx>
        <c:axId val="1934539648"/>
        <c:scaling>
          <c:orientation val="minMax"/>
        </c:scaling>
        <c:delete val="1"/>
        <c:axPos val="l"/>
        <c:numFmt formatCode="_(* #,##0_);_(* \(#,##0\);_(* &quot;-&quot;_);_(@_)" sourceLinked="1"/>
        <c:majorTickMark val="out"/>
        <c:minorTickMark val="none"/>
        <c:tickLblPos val="nextTo"/>
        <c:crossAx val="193454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2.4348750800441216E-2"/>
          <c:w val="0.17699797631762618"/>
          <c:h val="7.24388117809609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'2026.1Q'!$C$144</c:f>
              <c:strCache>
                <c:ptCount val="1"/>
                <c:pt idx="0">
                  <c:v>영업이익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'2026.1Q'!$D$143:$H$143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'2026.1Q'!$D$144:$H$144</c:f>
              <c:numCache>
                <c:formatCode>General</c:formatCode>
                <c:ptCount val="5"/>
                <c:pt idx="0">
                  <c:v>130</c:v>
                </c:pt>
                <c:pt idx="1">
                  <c:v>6</c:v>
                </c:pt>
                <c:pt idx="2">
                  <c:v>7</c:v>
                </c:pt>
                <c:pt idx="3">
                  <c:v>-100</c:v>
                </c:pt>
                <c:pt idx="4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0B-46C8-AB9F-31CBC7BD5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27"/>
        <c:axId val="1650792815"/>
        <c:axId val="1650799887"/>
      </c:barChart>
      <c:lineChart>
        <c:grouping val="standard"/>
        <c:varyColors val="0"/>
        <c:ser>
          <c:idx val="1"/>
          <c:order val="1"/>
          <c:tx>
            <c:strRef>
              <c:f>'2026.1Q'!$C$145</c:f>
              <c:strCache>
                <c:ptCount val="1"/>
                <c:pt idx="0">
                  <c:v>영업이익률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5295349828268676E-2"/>
                  <c:y val="-0.1113627288472024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10B-46C8-AB9F-31CBC7BD5153}"/>
                </c:ext>
              </c:extLst>
            </c:dLbl>
            <c:dLbl>
              <c:idx val="3"/>
              <c:layout>
                <c:manualLayout>
                  <c:x val="-1.9871449761517768E-2"/>
                  <c:y val="3.5879681331687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10B-46C8-AB9F-31CBC7BD5153}"/>
                </c:ext>
              </c:extLst>
            </c:dLbl>
            <c:dLbl>
              <c:idx val="4"/>
              <c:layout>
                <c:manualLayout>
                  <c:x val="-6.6005123663031545E-2"/>
                  <c:y val="-0.13301602446174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10B-46C8-AB9F-31CBC7BD51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'2026.1Q'!$D$143:$H$143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'2026.1Q'!$D$145:$H$145</c:f>
              <c:numCache>
                <c:formatCode>0.0%</c:formatCode>
                <c:ptCount val="5"/>
                <c:pt idx="0">
                  <c:v>0.40372670807453415</c:v>
                </c:pt>
                <c:pt idx="1">
                  <c:v>3.4285714285714287E-2</c:v>
                </c:pt>
                <c:pt idx="2">
                  <c:v>2.7559055118110236E-2</c:v>
                </c:pt>
                <c:pt idx="3">
                  <c:v>-0.33444816053511706</c:v>
                </c:pt>
                <c:pt idx="4">
                  <c:v>0.30617283950617286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10B-46C8-AB9F-31CBC7BD5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804047"/>
        <c:axId val="1650803631"/>
      </c:lineChart>
      <c:catAx>
        <c:axId val="16507928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50799887"/>
        <c:crosses val="autoZero"/>
        <c:auto val="1"/>
        <c:lblAlgn val="ctr"/>
        <c:lblOffset val="100"/>
        <c:noMultiLvlLbl val="0"/>
      </c:catAx>
      <c:valAx>
        <c:axId val="165079988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792815"/>
        <c:crosses val="autoZero"/>
        <c:crossBetween val="between"/>
        <c:majorUnit val="20"/>
      </c:valAx>
      <c:valAx>
        <c:axId val="1650803631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804047"/>
        <c:crosses val="max"/>
        <c:crossBetween val="between"/>
      </c:valAx>
      <c:catAx>
        <c:axId val="1650804047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650803631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9798943622694249E-3"/>
          <c:y val="2.4345973537013069E-2"/>
          <c:w val="0.34644438793608867"/>
          <c:h val="7.2430549276474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'2026.1Q'!$C$40</c:f>
              <c:strCache>
                <c:ptCount val="1"/>
                <c:pt idx="0">
                  <c:v>내수</c:v>
                </c:pt>
              </c:strCache>
            </c:strRef>
          </c:tx>
          <c:spPr>
            <a:solidFill>
              <a:srgbClr val="F39B3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'2026.1Q'!$D$38:$H$38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'2026.1Q'!$D$40:$H$40</c:f>
              <c:numCache>
                <c:formatCode>_(* #,##0_);_(* \(#,##0\);_(* "-"_);_(@_)</c:formatCode>
                <c:ptCount val="5"/>
                <c:pt idx="0">
                  <c:v>8184</c:v>
                </c:pt>
                <c:pt idx="1">
                  <c:v>10137</c:v>
                </c:pt>
                <c:pt idx="2">
                  <c:v>12611</c:v>
                </c:pt>
                <c:pt idx="3">
                  <c:v>9317</c:v>
                </c:pt>
                <c:pt idx="4">
                  <c:v>11469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03-4A35-B1B7-9EF7185D6E14}"/>
            </c:ext>
          </c:extLst>
        </c:ser>
        <c:ser>
          <c:idx val="2"/>
          <c:order val="2"/>
          <c:tx>
            <c:strRef>
              <c:f>'2026.1Q'!$C$41</c:f>
              <c:strCache>
                <c:ptCount val="1"/>
                <c:pt idx="0">
                  <c:v>수출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'2026.1Q'!$D$38:$H$38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'2026.1Q'!$D$41:$H$41</c:f>
              <c:numCache>
                <c:formatCode>_(* #,##0_);_(* \(#,##0\);_(* "-"_);_(@_)</c:formatCode>
                <c:ptCount val="5"/>
                <c:pt idx="0">
                  <c:v>17825</c:v>
                </c:pt>
                <c:pt idx="1">
                  <c:v>17126</c:v>
                </c:pt>
                <c:pt idx="2">
                  <c:v>16505</c:v>
                </c:pt>
                <c:pt idx="3">
                  <c:v>18830</c:v>
                </c:pt>
                <c:pt idx="4">
                  <c:v>15608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03-4A35-B1B7-9EF7185D6E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100"/>
        <c:axId val="2047873872"/>
        <c:axId val="2047874288"/>
      </c:barChart>
      <c:lineChart>
        <c:grouping val="standard"/>
        <c:varyColors val="0"/>
        <c:ser>
          <c:idx val="0"/>
          <c:order val="0"/>
          <c:tx>
            <c:strRef>
              <c:f>'2026.1Q'!$C$39</c:f>
              <c:strCache>
                <c:ptCount val="1"/>
                <c:pt idx="0">
                  <c:v>매출액(총계)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6196C"/>
              </a:solidFill>
              <a:ln w="9525">
                <a:solidFill>
                  <a:schemeClr val="accent2">
                    <a:shade val="58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'2026.1Q'!$D$38:$H$38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'2026.1Q'!$D$39:$H$39</c:f>
              <c:numCache>
                <c:formatCode>_(* #,##0_);_(* \(#,##0\);_(* "-"_);_(@_)</c:formatCode>
                <c:ptCount val="5"/>
                <c:pt idx="0">
                  <c:v>9166</c:v>
                </c:pt>
                <c:pt idx="1">
                  <c:v>9864</c:v>
                </c:pt>
                <c:pt idx="2">
                  <c:v>12172</c:v>
                </c:pt>
                <c:pt idx="3">
                  <c:v>11834</c:v>
                </c:pt>
                <c:pt idx="4">
                  <c:v>11414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503-4A35-B1B7-9EF7185D6E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50719584"/>
        <c:axId val="2050720832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'2026.1Q'!$C$42</c15:sqref>
                        </c15:formulaRef>
                      </c:ext>
                    </c:extLst>
                    <c:strCache>
                      <c:ptCount val="1"/>
                      <c:pt idx="0">
                        <c:v>합계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tint val="58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ko-K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'2026.1Q'!$D$38:$H$38</c15:sqref>
                        </c15:formulaRef>
                      </c:ext>
                    </c:extLst>
                    <c:strCache>
                      <c:ptCount val="5"/>
                      <c:pt idx="0">
                        <c:v>1Q2025</c:v>
                      </c:pt>
                      <c:pt idx="1">
                        <c:v>2Q2025</c:v>
                      </c:pt>
                      <c:pt idx="2">
                        <c:v>3Q2025</c:v>
                      </c:pt>
                      <c:pt idx="3">
                        <c:v>4Q2025</c:v>
                      </c:pt>
                      <c:pt idx="4">
                        <c:v>1Q2026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'2026.1Q'!$D$42:$H$42</c15:sqref>
                        </c15:formulaRef>
                      </c:ext>
                    </c:extLst>
                    <c:numCache>
                      <c:formatCode>_(* #,##0_);_(* \(#,##0\);_(* "-"_);_(@_)</c:formatCode>
                      <c:ptCount val="5"/>
                      <c:pt idx="0">
                        <c:v>26009</c:v>
                      </c:pt>
                      <c:pt idx="1">
                        <c:v>27263</c:v>
                      </c:pt>
                      <c:pt idx="2">
                        <c:v>29116</c:v>
                      </c:pt>
                      <c:pt idx="3">
                        <c:v>28147</c:v>
                      </c:pt>
                      <c:pt idx="4">
                        <c:v>27077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503-4A35-B1B7-9EF7185D6E14}"/>
                  </c:ext>
                </c:extLst>
              </c15:ser>
            </c15:filteredLineSeries>
          </c:ext>
        </c:extLst>
      </c:lineChart>
      <c:catAx>
        <c:axId val="204787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47874288"/>
        <c:crosses val="autoZero"/>
        <c:auto val="1"/>
        <c:lblAlgn val="ctr"/>
        <c:lblOffset val="100"/>
        <c:noMultiLvlLbl val="0"/>
      </c:catAx>
      <c:valAx>
        <c:axId val="2047874288"/>
        <c:scaling>
          <c:orientation val="minMax"/>
        </c:scaling>
        <c:delete val="0"/>
        <c:axPos val="l"/>
        <c:numFmt formatCode="_(* #,##0_);_(* \(#,##0\);_(* &quot;-&quot;_);_(@_)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47873872"/>
        <c:crosses val="autoZero"/>
        <c:crossBetween val="between"/>
      </c:valAx>
      <c:valAx>
        <c:axId val="2050720832"/>
        <c:scaling>
          <c:orientation val="minMax"/>
          <c:min val="0"/>
        </c:scaling>
        <c:delete val="0"/>
        <c:axPos val="r"/>
        <c:numFmt formatCode="_(* #,##0_);_(* \(#,##0\);_(* &quot;-&quot;_);_(@_)" sourceLinked="1"/>
        <c:majorTickMark val="none"/>
        <c:minorTickMark val="none"/>
        <c:tickLblPos val="none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50719584"/>
        <c:crosses val="max"/>
        <c:crossBetween val="between"/>
        <c:majorUnit val="200"/>
      </c:valAx>
      <c:catAx>
        <c:axId val="205071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50720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7542612640542653E-2"/>
          <c:y val="1.6459406664310079E-2"/>
          <c:w val="0.17272808583243845"/>
          <c:h val="0.165138781634514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'2026.1Q'!$C$47</c:f>
              <c:strCache>
                <c:ptCount val="1"/>
                <c:pt idx="0">
                  <c:v>영업이익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'2026.1Q'!$D$46:$H$46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'2026.1Q'!$D$47:$H$47</c:f>
              <c:numCache>
                <c:formatCode>General</c:formatCode>
                <c:ptCount val="5"/>
                <c:pt idx="0">
                  <c:v>57</c:v>
                </c:pt>
                <c:pt idx="1">
                  <c:v>80</c:v>
                </c:pt>
                <c:pt idx="2">
                  <c:v>14</c:v>
                </c:pt>
                <c:pt idx="3">
                  <c:v>211</c:v>
                </c:pt>
                <c:pt idx="4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B1-4D6A-88CE-28612122298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-27"/>
        <c:axId val="1723570672"/>
        <c:axId val="1723577328"/>
      </c:barChart>
      <c:lineChart>
        <c:grouping val="standard"/>
        <c:varyColors val="0"/>
        <c:ser>
          <c:idx val="1"/>
          <c:order val="1"/>
          <c:tx>
            <c:strRef>
              <c:f>'2026.1Q'!$C$48</c:f>
              <c:strCache>
                <c:ptCount val="1"/>
                <c:pt idx="0">
                  <c:v>영업이익률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'2026.1Q'!$D$46:$H$46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'2026.1Q'!$D$48:$H$48</c:f>
              <c:numCache>
                <c:formatCode>0.0%</c:formatCode>
                <c:ptCount val="5"/>
                <c:pt idx="0">
                  <c:v>6.2186340824787259E-3</c:v>
                </c:pt>
                <c:pt idx="1">
                  <c:v>8.1103000811030002E-3</c:v>
                </c:pt>
                <c:pt idx="2">
                  <c:v>1.1501807426881367E-3</c:v>
                </c:pt>
                <c:pt idx="3">
                  <c:v>1.7829981409498055E-2</c:v>
                </c:pt>
                <c:pt idx="4">
                  <c:v>8.4107236726826701E-3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B1-4D6A-88CE-28612122298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67792096"/>
        <c:axId val="1991373264"/>
      </c:lineChart>
      <c:catAx>
        <c:axId val="172357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3577328"/>
        <c:crosses val="autoZero"/>
        <c:auto val="1"/>
        <c:lblAlgn val="ctr"/>
        <c:lblOffset val="100"/>
        <c:noMultiLvlLbl val="0"/>
      </c:catAx>
      <c:valAx>
        <c:axId val="1723577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3570672"/>
        <c:crosses val="autoZero"/>
        <c:crossBetween val="between"/>
      </c:valAx>
      <c:valAx>
        <c:axId val="1991373264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67792096"/>
        <c:crosses val="max"/>
        <c:crossBetween val="between"/>
        <c:majorUnit val="1.0000000000000002E-2"/>
      </c:valAx>
      <c:catAx>
        <c:axId val="20677920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913732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5637668574965295E-2"/>
          <c:y val="2.2928429899033667E-2"/>
          <c:w val="0.44041907536642466"/>
          <c:h val="7.8276215364756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'2026.1Q'!$C$8</c:f>
              <c:strCache>
                <c:ptCount val="1"/>
                <c:pt idx="0">
                  <c:v>철강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'2026.1Q'!$D$7:$H$7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'2026.1Q'!$D$8:$H$8</c:f>
              <c:numCache>
                <c:formatCode>_(* #,##0_);_(* \(#,##0\);_(* "-"_);_(@_)</c:formatCode>
                <c:ptCount val="5"/>
                <c:pt idx="0">
                  <c:v>9010</c:v>
                </c:pt>
                <c:pt idx="1">
                  <c:v>9139</c:v>
                </c:pt>
                <c:pt idx="2">
                  <c:v>8934</c:v>
                </c:pt>
                <c:pt idx="3">
                  <c:v>8322</c:v>
                </c:pt>
                <c:pt idx="4">
                  <c:v>9027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3B-4840-BDD2-981B74B334E9}"/>
            </c:ext>
          </c:extLst>
        </c:ser>
        <c:ser>
          <c:idx val="1"/>
          <c:order val="1"/>
          <c:tx>
            <c:strRef>
              <c:f>'2026.1Q'!$C$9</c:f>
              <c:strCache>
                <c:ptCount val="1"/>
                <c:pt idx="0">
                  <c:v>기타(연결조정 등)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'2026.1Q'!$D$7:$H$7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'2026.1Q'!$D$9:$H$9</c:f>
              <c:numCache>
                <c:formatCode>_(* #,##0_);_(* \(#,##0\);_(* "-"_);_(@_)</c:formatCode>
                <c:ptCount val="5"/>
                <c:pt idx="0">
                  <c:v>-884</c:v>
                </c:pt>
                <c:pt idx="1">
                  <c:v>-1088</c:v>
                </c:pt>
                <c:pt idx="2">
                  <c:v>-628</c:v>
                </c:pt>
                <c:pt idx="3">
                  <c:v>-871</c:v>
                </c:pt>
                <c:pt idx="4">
                  <c:v>-974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3B-4840-BDD2-981B74B33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100"/>
        <c:axId val="1934543392"/>
        <c:axId val="1934539648"/>
      </c:barChart>
      <c:catAx>
        <c:axId val="193454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34539648"/>
        <c:crosses val="autoZero"/>
        <c:auto val="1"/>
        <c:lblAlgn val="ctr"/>
        <c:lblOffset val="100"/>
        <c:noMultiLvlLbl val="0"/>
      </c:catAx>
      <c:valAx>
        <c:axId val="1934539648"/>
        <c:scaling>
          <c:orientation val="minMax"/>
        </c:scaling>
        <c:delete val="1"/>
        <c:axPos val="l"/>
        <c:numFmt formatCode="_(* #,##0_);_(* \(#,##0\);_(* &quot;-&quot;_);_(@_)" sourceLinked="1"/>
        <c:majorTickMark val="out"/>
        <c:minorTickMark val="none"/>
        <c:tickLblPos val="nextTo"/>
        <c:crossAx val="193454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7283036556485542E-3"/>
          <c:y val="1.7261617068286956E-2"/>
          <c:w val="0.20999469477654423"/>
          <c:h val="8.92436475890006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'2026.1Q'!$C$9</c:f>
              <c:strCache>
                <c:ptCount val="1"/>
                <c:pt idx="0">
                  <c:v>기타(연결조정 등)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'2026.1Q'!$D$7:$H$7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'2026.1Q'!$D$9:$H$9</c:f>
              <c:numCache>
                <c:formatCode>_(* #,##0_);_(* \(#,##0\);_(* "-"_);_(@_)</c:formatCode>
                <c:ptCount val="5"/>
                <c:pt idx="0">
                  <c:v>-884</c:v>
                </c:pt>
                <c:pt idx="1">
                  <c:v>-1088</c:v>
                </c:pt>
                <c:pt idx="2">
                  <c:v>-628</c:v>
                </c:pt>
                <c:pt idx="3">
                  <c:v>-871</c:v>
                </c:pt>
                <c:pt idx="4">
                  <c:v>-974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B0-472A-8631-B82C34FCD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100"/>
        <c:axId val="1934543392"/>
        <c:axId val="1934539648"/>
      </c:barChart>
      <c:lineChart>
        <c:grouping val="standard"/>
        <c:varyColors val="0"/>
        <c:ser>
          <c:idx val="2"/>
          <c:order val="1"/>
          <c:tx>
            <c:strRef>
              <c:f>'2026.1Q'!$C$10</c:f>
              <c:strCache>
                <c:ptCount val="1"/>
                <c:pt idx="0">
                  <c:v>매출액(총계)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'2026.1Q'!$D$7:$H$7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'2026.1Q'!$D$10:$H$10</c:f>
              <c:numCache>
                <c:formatCode>_(* #,##0_);_(* \(#,##0\);_(* "-"_);_(@_)</c:formatCode>
                <c:ptCount val="5"/>
                <c:pt idx="0">
                  <c:v>8126</c:v>
                </c:pt>
                <c:pt idx="1">
                  <c:v>8051</c:v>
                </c:pt>
                <c:pt idx="2">
                  <c:v>8306</c:v>
                </c:pt>
                <c:pt idx="3">
                  <c:v>7451</c:v>
                </c:pt>
                <c:pt idx="4">
                  <c:v>8053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8B0-472A-8631-B82C34FCD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34543392"/>
        <c:axId val="1934539648"/>
      </c:lineChart>
      <c:catAx>
        <c:axId val="1934543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1934539648"/>
        <c:crosses val="autoZero"/>
        <c:auto val="1"/>
        <c:lblAlgn val="ctr"/>
        <c:lblOffset val="100"/>
        <c:noMultiLvlLbl val="0"/>
      </c:catAx>
      <c:valAx>
        <c:axId val="1934539648"/>
        <c:scaling>
          <c:orientation val="minMax"/>
        </c:scaling>
        <c:delete val="1"/>
        <c:axPos val="l"/>
        <c:numFmt formatCode="_(* #,##0_);_(* \(#,##0\);_(* &quot;-&quot;_);_(@_)" sourceLinked="1"/>
        <c:majorTickMark val="out"/>
        <c:minorTickMark val="none"/>
        <c:tickLblPos val="nextTo"/>
        <c:crossAx val="193454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'2026.1Q'!$C$15</c:f>
              <c:strCache>
                <c:ptCount val="1"/>
                <c:pt idx="0">
                  <c:v>영업이익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454-448C-9563-762C4D8DD64F}"/>
              </c:ext>
            </c:extLst>
          </c:dPt>
          <c:dLbls>
            <c:dLbl>
              <c:idx val="3"/>
              <c:layout>
                <c:manualLayout>
                  <c:x val="5.0685734081086665E-3"/>
                  <c:y val="7.82729954925192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454-448C-9563-762C4D8DD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'2026.1Q'!$D$14:$H$14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'2026.1Q'!$D$15:$H$15</c:f>
              <c:numCache>
                <c:formatCode>General</c:formatCode>
                <c:ptCount val="5"/>
                <c:pt idx="0">
                  <c:v>652</c:v>
                </c:pt>
                <c:pt idx="1">
                  <c:v>369</c:v>
                </c:pt>
                <c:pt idx="2">
                  <c:v>539</c:v>
                </c:pt>
                <c:pt idx="3">
                  <c:v>-52</c:v>
                </c:pt>
                <c:pt idx="4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54-448C-9563-762C4D8DD6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-27"/>
        <c:axId val="1723570672"/>
        <c:axId val="1723577328"/>
      </c:barChart>
      <c:lineChart>
        <c:grouping val="standard"/>
        <c:varyColors val="0"/>
        <c:ser>
          <c:idx val="1"/>
          <c:order val="1"/>
          <c:tx>
            <c:strRef>
              <c:f>'2026.1Q'!$C$16</c:f>
              <c:strCache>
                <c:ptCount val="1"/>
                <c:pt idx="0">
                  <c:v>영업이익률</c:v>
                </c:pt>
              </c:strCache>
            </c:strRef>
          </c:tx>
          <c:spPr>
            <a:ln w="28575" cap="rnd">
              <a:solidFill>
                <a:srgbClr val="E6196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6196C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4.4109359859133661E-2"/>
                  <c:y val="-8.05516726030990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454-448C-9563-762C4D8DD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E6196C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'2026.1Q'!$D$14:$H$14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'2026.1Q'!$D$16:$H$16</c:f>
              <c:numCache>
                <c:formatCode>0.0%</c:formatCode>
                <c:ptCount val="5"/>
                <c:pt idx="0">
                  <c:v>8.0236278611863152E-2</c:v>
                </c:pt>
                <c:pt idx="1">
                  <c:v>4.5832815799279593E-2</c:v>
                </c:pt>
                <c:pt idx="2">
                  <c:v>6.4892848543221762E-2</c:v>
                </c:pt>
                <c:pt idx="3">
                  <c:v>-6.9789290028184139E-3</c:v>
                </c:pt>
                <c:pt idx="4">
                  <c:v>2.3817436579151436E-2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54-448C-9563-762C4D8DD6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3577744"/>
        <c:axId val="1723568176"/>
      </c:lineChart>
      <c:catAx>
        <c:axId val="172357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3577328"/>
        <c:crosses val="autoZero"/>
        <c:auto val="1"/>
        <c:lblAlgn val="ctr"/>
        <c:lblOffset val="100"/>
        <c:noMultiLvlLbl val="0"/>
      </c:catAx>
      <c:valAx>
        <c:axId val="1723577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3570672"/>
        <c:crosses val="autoZero"/>
        <c:crossBetween val="between"/>
      </c:valAx>
      <c:valAx>
        <c:axId val="172356817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3577744"/>
        <c:crosses val="max"/>
        <c:crossBetween val="between"/>
      </c:valAx>
      <c:catAx>
        <c:axId val="172357774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723568176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8003780277741945E-3"/>
          <c:y val="2.2862903588755774E-2"/>
          <c:w val="0.30747415458554084"/>
          <c:h val="8.26990196879915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'2026.1Q'!$C$105</c:f>
              <c:strCache>
                <c:ptCount val="1"/>
                <c:pt idx="0">
                  <c:v>대형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'2026.1Q'!$D$104:$H$104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'2026.1Q'!$D$105:$H$105</c:f>
              <c:numCache>
                <c:formatCode>_-* #,##0.0_-;\-* #,##0.0_-;_-* "-"_-;_-@_-</c:formatCode>
                <c:ptCount val="5"/>
                <c:pt idx="0">
                  <c:v>2.9</c:v>
                </c:pt>
                <c:pt idx="1">
                  <c:v>2.8</c:v>
                </c:pt>
                <c:pt idx="2">
                  <c:v>3.48</c:v>
                </c:pt>
                <c:pt idx="3">
                  <c:v>3.7078000000000002</c:v>
                </c:pt>
                <c:pt idx="4" formatCode="_(* #,##0_);_(* \(#,##0\);_(* &quot;-&quot;_);_(@_)">
                  <c:v>3.8397000000000001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E8-4CFD-B5B5-248647B4A77B}"/>
            </c:ext>
          </c:extLst>
        </c:ser>
        <c:ser>
          <c:idx val="1"/>
          <c:order val="1"/>
          <c:tx>
            <c:strRef>
              <c:f>'2026.1Q'!$C$106</c:f>
              <c:strCache>
                <c:ptCount val="1"/>
                <c:pt idx="0">
                  <c:v>중소형</c:v>
                </c:pt>
              </c:strCache>
            </c:strRef>
          </c:tx>
          <c:spPr>
            <a:solidFill>
              <a:srgbClr val="F39B3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'2026.1Q'!$D$104:$H$104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'2026.1Q'!$D$106:$H$106</c:f>
              <c:numCache>
                <c:formatCode>_-* #,##0.0_-;\-* #,##0.0_-;_-* "-"_-;_-@_-</c:formatCode>
                <c:ptCount val="5"/>
                <c:pt idx="0">
                  <c:v>3.2</c:v>
                </c:pt>
                <c:pt idx="1">
                  <c:v>3.4</c:v>
                </c:pt>
                <c:pt idx="2">
                  <c:v>3.57</c:v>
                </c:pt>
                <c:pt idx="3">
                  <c:v>3.7606999999999999</c:v>
                </c:pt>
                <c:pt idx="4" formatCode="_(* #,##0_);_(* \(#,##0\);_(* &quot;-&quot;_);_(@_)">
                  <c:v>4.3075000000000001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E8-4CFD-B5B5-248647B4A77B}"/>
            </c:ext>
          </c:extLst>
        </c:ser>
        <c:ser>
          <c:idx val="2"/>
          <c:order val="2"/>
          <c:tx>
            <c:strRef>
              <c:f>'2026.1Q'!$C$107</c:f>
              <c:strCache>
                <c:ptCount val="1"/>
                <c:pt idx="0">
                  <c:v>글로벌</c:v>
                </c:pt>
              </c:strCache>
            </c:strRef>
          </c:tx>
          <c:spPr>
            <a:solidFill>
              <a:srgbClr val="4A167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'2026.1Q'!$D$104:$H$104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'2026.1Q'!$D$107:$H$107</c:f>
              <c:numCache>
                <c:formatCode>_-* #,##0.0_-;\-* #,##0.0_-;_-* "-"_-;_-@_-</c:formatCode>
                <c:ptCount val="5"/>
                <c:pt idx="0">
                  <c:v>0.8</c:v>
                </c:pt>
                <c:pt idx="1">
                  <c:v>0.7</c:v>
                </c:pt>
                <c:pt idx="2">
                  <c:v>0.38</c:v>
                </c:pt>
                <c:pt idx="3">
                  <c:v>0.36</c:v>
                </c:pt>
                <c:pt idx="4" formatCode="_(* #,##0_);_(* \(#,##0\);_(* &quot;-&quot;_);_(@_)">
                  <c:v>0.36180000000000001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E8-4CFD-B5B5-248647B4A7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100"/>
        <c:axId val="2047873872"/>
        <c:axId val="2047874288"/>
      </c:barChart>
      <c:lineChart>
        <c:grouping val="standard"/>
        <c:varyColors val="0"/>
        <c:ser>
          <c:idx val="5"/>
          <c:order val="3"/>
          <c:tx>
            <c:strRef>
              <c:f>'2026.1Q'!$C$110</c:f>
              <c:strCache>
                <c:ptCount val="1"/>
                <c:pt idx="0">
                  <c:v>매출액(총계)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8962677418820877E-2"/>
                  <c:y val="-8.87284867023481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7E8-4CFD-B5B5-248647B4A77B}"/>
                </c:ext>
              </c:extLst>
            </c:dLbl>
            <c:dLbl>
              <c:idx val="1"/>
              <c:layout>
                <c:manualLayout>
                  <c:x val="-4.8962677418820877E-2"/>
                  <c:y val="-0.1011135147962078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7E8-4CFD-B5B5-248647B4A77B}"/>
                </c:ext>
              </c:extLst>
            </c:dLbl>
            <c:dLbl>
              <c:idx val="2"/>
              <c:layout>
                <c:manualLayout>
                  <c:x val="-4.8962677418820967E-2"/>
                  <c:y val="-9.28568294003013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E8-4CFD-B5B5-248647B4A77B}"/>
                </c:ext>
              </c:extLst>
            </c:dLbl>
            <c:dLbl>
              <c:idx val="3"/>
              <c:layout>
                <c:manualLayout>
                  <c:x val="-4.8962677418820967E-2"/>
                  <c:y val="-0.1176268855880206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7E8-4CFD-B5B5-248647B4A77B}"/>
                </c:ext>
              </c:extLst>
            </c:dLbl>
            <c:dLbl>
              <c:idx val="4"/>
              <c:layout>
                <c:manualLayout>
                  <c:x val="-4.6489500194251521E-2"/>
                  <c:y val="-8.87284867023481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7E8-4CFD-B5B5-248647B4A7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'2026.1Q'!$D$104:$H$104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'2026.1Q'!$D$110:$H$110</c:f>
              <c:numCache>
                <c:formatCode>_(* #,##0_);_(* \(#,##0\);_(* "-"_);_(@_)</c:formatCode>
                <c:ptCount val="5"/>
                <c:pt idx="0">
                  <c:v>2215</c:v>
                </c:pt>
                <c:pt idx="1">
                  <c:v>2154</c:v>
                </c:pt>
                <c:pt idx="2">
                  <c:v>2373</c:v>
                </c:pt>
                <c:pt idx="3">
                  <c:v>2372</c:v>
                </c:pt>
                <c:pt idx="4">
                  <c:v>2682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7E8-4CFD-B5B5-248647B4A7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50719584"/>
        <c:axId val="2050720832"/>
        <c:extLst/>
      </c:lineChart>
      <c:catAx>
        <c:axId val="204787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47874288"/>
        <c:crosses val="autoZero"/>
        <c:auto val="1"/>
        <c:lblAlgn val="ctr"/>
        <c:lblOffset val="100"/>
        <c:noMultiLvlLbl val="0"/>
      </c:catAx>
      <c:valAx>
        <c:axId val="2047874288"/>
        <c:scaling>
          <c:orientation val="minMax"/>
        </c:scaling>
        <c:delete val="0"/>
        <c:axPos val="l"/>
        <c:numFmt formatCode="_-* #,##0.0_-;\-* #,##0.0_-;_-* &quot;-&quot;_-;_-@_-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47873872"/>
        <c:crosses val="autoZero"/>
        <c:crossBetween val="between"/>
      </c:valAx>
      <c:valAx>
        <c:axId val="2050720832"/>
        <c:scaling>
          <c:orientation val="minMax"/>
          <c:min val="0"/>
        </c:scaling>
        <c:delete val="0"/>
        <c:axPos val="r"/>
        <c:numFmt formatCode="_(* #,##0_);_(* \(#,##0\);_(* &quot;-&quot;_);_(@_)" sourceLinked="1"/>
        <c:majorTickMark val="none"/>
        <c:minorTickMark val="none"/>
        <c:tickLblPos val="none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50719584"/>
        <c:crosses val="max"/>
        <c:crossBetween val="between"/>
        <c:majorUnit val="200"/>
      </c:valAx>
      <c:catAx>
        <c:axId val="205071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50720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2.681126020749811E-3"/>
          <c:w val="0.18623089169481707"/>
          <c:h val="0.165730055338626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'2026.1Q'!$C$115</c:f>
              <c:strCache>
                <c:ptCount val="1"/>
                <c:pt idx="0">
                  <c:v>영업이익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'2026.1Q'!$D$114:$H$114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'2026.1Q'!$D$115:$H$115</c:f>
              <c:numCache>
                <c:formatCode>General</c:formatCode>
                <c:ptCount val="5"/>
                <c:pt idx="0">
                  <c:v>213</c:v>
                </c:pt>
                <c:pt idx="1">
                  <c:v>179</c:v>
                </c:pt>
                <c:pt idx="2">
                  <c:v>233</c:v>
                </c:pt>
                <c:pt idx="3">
                  <c:v>213</c:v>
                </c:pt>
                <c:pt idx="4">
                  <c:v>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C6-4505-BA0F-CB34D3BAFC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2"/>
        <c:axId val="1650792815"/>
        <c:axId val="1650799887"/>
      </c:barChart>
      <c:lineChart>
        <c:grouping val="standard"/>
        <c:varyColors val="0"/>
        <c:ser>
          <c:idx val="1"/>
          <c:order val="1"/>
          <c:tx>
            <c:strRef>
              <c:f>'2026.1Q'!$C$116</c:f>
              <c:strCache>
                <c:ptCount val="1"/>
                <c:pt idx="0">
                  <c:v>영업이익률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6196C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'2026.1Q'!$D$114:$H$114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'2026.1Q'!$D$116:$H$116</c:f>
              <c:numCache>
                <c:formatCode>0.0%</c:formatCode>
                <c:ptCount val="5"/>
                <c:pt idx="0">
                  <c:v>9.6162528216704291E-2</c:v>
                </c:pt>
                <c:pt idx="1">
                  <c:v>8.3101207056638815E-2</c:v>
                </c:pt>
                <c:pt idx="2">
                  <c:v>9.8187947745469864E-2</c:v>
                </c:pt>
                <c:pt idx="3">
                  <c:v>8.9797639123102874E-2</c:v>
                </c:pt>
                <c:pt idx="4">
                  <c:v>7.9791200596569731E-2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C6-4505-BA0F-CB34D3BAFC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50804047"/>
        <c:axId val="1650803631"/>
      </c:lineChart>
      <c:catAx>
        <c:axId val="16507928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799887"/>
        <c:crosses val="autoZero"/>
        <c:auto val="1"/>
        <c:lblAlgn val="ctr"/>
        <c:lblOffset val="100"/>
        <c:noMultiLvlLbl val="0"/>
      </c:catAx>
      <c:valAx>
        <c:axId val="1650799887"/>
        <c:scaling>
          <c:orientation val="minMax"/>
          <c:min val="150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792815"/>
        <c:crosses val="autoZero"/>
        <c:crossBetween val="between"/>
      </c:valAx>
      <c:valAx>
        <c:axId val="1650803631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804047"/>
        <c:crosses val="max"/>
        <c:crossBetween val="between"/>
      </c:valAx>
      <c:catAx>
        <c:axId val="1650804047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650803631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6601323129553408E-3"/>
          <c:y val="1.1083233336969565E-2"/>
          <c:w val="0.31711395003091819"/>
          <c:h val="0.102890513072251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'2026.1Q'!$C$80</c:f>
              <c:strCache>
                <c:ptCount val="1"/>
                <c:pt idx="0">
                  <c:v>영업이익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'2026.1Q'!$D$79:$H$79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'2026.1Q'!$D$80:$H$80</c:f>
              <c:numCache>
                <c:formatCode>General</c:formatCode>
                <c:ptCount val="5"/>
                <c:pt idx="0">
                  <c:v>59</c:v>
                </c:pt>
                <c:pt idx="1">
                  <c:v>69</c:v>
                </c:pt>
                <c:pt idx="2">
                  <c:v>33</c:v>
                </c:pt>
                <c:pt idx="3">
                  <c:v>14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A-4933-A9BE-795DA2D50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27"/>
        <c:axId val="1650792815"/>
        <c:axId val="1650799887"/>
      </c:barChart>
      <c:lineChart>
        <c:grouping val="standard"/>
        <c:varyColors val="0"/>
        <c:ser>
          <c:idx val="1"/>
          <c:order val="1"/>
          <c:tx>
            <c:strRef>
              <c:f>'2026.1Q'!$C$81</c:f>
              <c:strCache>
                <c:ptCount val="1"/>
                <c:pt idx="0">
                  <c:v>영업이익률</c:v>
                </c:pt>
              </c:strCache>
            </c:strRef>
          </c:tx>
          <c:spPr>
            <a:ln w="28575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3399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'2026.1Q'!$D$79:$H$79</c:f>
              <c:strCache>
                <c:ptCount val="5"/>
                <c:pt idx="0">
                  <c:v>1Q2025</c:v>
                </c:pt>
                <c:pt idx="1">
                  <c:v>2Q2025</c:v>
                </c:pt>
                <c:pt idx="2">
                  <c:v>3Q2025</c:v>
                </c:pt>
                <c:pt idx="3">
                  <c:v>4Q2025</c:v>
                </c:pt>
                <c:pt idx="4">
                  <c:v>1Q2026</c:v>
                </c:pt>
              </c:strCache>
            </c:strRef>
          </c:cat>
          <c:val>
            <c:numRef>
              <c:f>'2026.1Q'!$D$81:$H$81</c:f>
              <c:numCache>
                <c:formatCode>0.0%</c:formatCode>
                <c:ptCount val="5"/>
                <c:pt idx="0">
                  <c:v>0.10479573712255773</c:v>
                </c:pt>
                <c:pt idx="1">
                  <c:v>0.10714285714285714</c:v>
                </c:pt>
                <c:pt idx="2">
                  <c:v>6.1682242990654203E-2</c:v>
                </c:pt>
                <c:pt idx="3">
                  <c:v>3.2920583834391559E-2</c:v>
                </c:pt>
                <c:pt idx="4">
                  <c:v>0.11424982631106441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9A-4933-A9BE-795DA2D50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804047"/>
        <c:axId val="1650803631"/>
      </c:lineChart>
      <c:catAx>
        <c:axId val="16507928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799887"/>
        <c:crosses val="autoZero"/>
        <c:auto val="1"/>
        <c:lblAlgn val="ctr"/>
        <c:lblOffset val="100"/>
        <c:noMultiLvlLbl val="0"/>
      </c:catAx>
      <c:valAx>
        <c:axId val="165079988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792815"/>
        <c:crosses val="autoZero"/>
        <c:crossBetween val="between"/>
      </c:valAx>
      <c:valAx>
        <c:axId val="1650803631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50804047"/>
        <c:crosses val="max"/>
        <c:crossBetween val="between"/>
      </c:valAx>
      <c:catAx>
        <c:axId val="1650804047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650803631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3737388348461292E-3"/>
          <c:y val="0"/>
          <c:w val="0.31872852855024775"/>
          <c:h val="0.118457894044789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8567738" y="0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92F4B-687A-477A-A7B2-103433465CF5}" type="datetimeFigureOut">
              <a:rPr lang="ko-KR" altLang="en-US" smtClean="0"/>
              <a:t>2026-05-06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10156825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8567738" y="10156825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2D7C1-E9E2-4D2B-A651-2AD56C93B5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454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8567738" y="0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4BE9E-912C-49C4-A0D6-F3A9B973D835}" type="datetimeFigureOut">
              <a:rPr lang="ko-KR" altLang="en-US" smtClean="0"/>
              <a:t>2026-05-06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5010150" y="1336675"/>
            <a:ext cx="51054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512888" y="5146675"/>
            <a:ext cx="1209992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8567738" y="10156825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5F1E3-4D93-49B0-84CB-2975179129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5941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59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9473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9011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0749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8.xml"/><Relationship Id="rId4" Type="http://schemas.openxmlformats.org/officeDocument/2006/relationships/slide" Target="../slides/slide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5120619" cy="10692130"/>
          </a:xfrm>
          <a:custGeom>
            <a:avLst/>
            <a:gdLst/>
            <a:ahLst/>
            <a:cxnLst/>
            <a:rect l="l" t="t" r="r" b="b"/>
            <a:pathLst>
              <a:path w="15120619" h="10692130">
                <a:moveTo>
                  <a:pt x="15120010" y="0"/>
                </a:moveTo>
                <a:lnTo>
                  <a:pt x="0" y="0"/>
                </a:lnTo>
                <a:lnTo>
                  <a:pt x="0" y="10692003"/>
                </a:lnTo>
                <a:lnTo>
                  <a:pt x="15120010" y="10692003"/>
                </a:lnTo>
                <a:lnTo>
                  <a:pt x="15120010" y="0"/>
                </a:lnTo>
                <a:close/>
              </a:path>
            </a:pathLst>
          </a:custGeom>
          <a:solidFill>
            <a:srgbClr val="771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5120010" cy="534600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5339660"/>
            <a:ext cx="15119985" cy="12700"/>
          </a:xfrm>
          <a:custGeom>
            <a:avLst/>
            <a:gdLst/>
            <a:ahLst/>
            <a:cxnLst/>
            <a:rect l="l" t="t" r="r" b="b"/>
            <a:pathLst>
              <a:path w="15119985" h="12700">
                <a:moveTo>
                  <a:pt x="0" y="0"/>
                </a:moveTo>
                <a:lnTo>
                  <a:pt x="0" y="12700"/>
                </a:lnTo>
                <a:lnTo>
                  <a:pt x="15119985" y="12700"/>
                </a:lnTo>
                <a:lnTo>
                  <a:pt x="151199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285705" y="4410002"/>
            <a:ext cx="1594485" cy="1872614"/>
          </a:xfrm>
          <a:custGeom>
            <a:avLst/>
            <a:gdLst/>
            <a:ahLst/>
            <a:cxnLst/>
            <a:rect l="l" t="t" r="r" b="b"/>
            <a:pathLst>
              <a:path w="1594484" h="1872614">
                <a:moveTo>
                  <a:pt x="658291" y="0"/>
                </a:moveTo>
                <a:lnTo>
                  <a:pt x="0" y="0"/>
                </a:lnTo>
                <a:lnTo>
                  <a:pt x="935989" y="936002"/>
                </a:lnTo>
                <a:lnTo>
                  <a:pt x="0" y="1872005"/>
                </a:lnTo>
                <a:lnTo>
                  <a:pt x="658291" y="1872005"/>
                </a:lnTo>
                <a:lnTo>
                  <a:pt x="1594294" y="936002"/>
                </a:lnTo>
                <a:lnTo>
                  <a:pt x="658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9995" y="4176001"/>
            <a:ext cx="288010" cy="28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27299" y="4305809"/>
            <a:ext cx="7200000" cy="90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4900" b="1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>
            <a:endParaRPr dirty="0"/>
          </a:p>
        </p:txBody>
      </p:sp>
      <p:sp>
        <p:nvSpPr>
          <p:cNvPr id="9" name="object 96"/>
          <p:cNvSpPr txBox="1">
            <a:spLocks/>
          </p:cNvSpPr>
          <p:nvPr userDrawn="1"/>
        </p:nvSpPr>
        <p:spPr>
          <a:xfrm>
            <a:off x="11880000" y="10188000"/>
            <a:ext cx="2520000" cy="144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kern="0"/>
            </a:defPPr>
            <a:lvl1pPr algn="r">
              <a:defRPr sz="700" b="0" i="0" spc="0">
                <a:solidFill>
                  <a:srgbClr val="CFCFCF"/>
                </a:solidFill>
                <a:latin typeface="+mn-lt"/>
                <a:cs typeface="맑은 고딕"/>
              </a:defRPr>
            </a:lvl1pPr>
          </a:lstStyle>
          <a:p>
            <a:pPr marL="12700">
              <a:lnSpc>
                <a:spcPts val="830"/>
              </a:lnSpc>
            </a:pP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CopyRight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-윤고딕320"/>
              </a:rPr>
              <a:t>ⓒ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KG GROUP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Co.,Ltd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All Rights Reserved.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object 2"/>
          <p:cNvSpPr txBox="1"/>
          <p:nvPr userDrawn="1"/>
        </p:nvSpPr>
        <p:spPr>
          <a:xfrm>
            <a:off x="14195166" y="606039"/>
            <a:ext cx="108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 smtClean="0">
                <a:solidFill>
                  <a:srgbClr val="EDEDED"/>
                </a:solidFill>
                <a:latin typeface="+mj-ea"/>
                <a:ea typeface="+mj-ea"/>
                <a:cs typeface="맑은 고딕"/>
              </a:rPr>
              <a:t>|</a:t>
            </a:r>
            <a:endParaRPr sz="900" dirty="0">
              <a:latin typeface="+mj-ea"/>
              <a:ea typeface="+mj-ea"/>
              <a:cs typeface="맑은 고딕"/>
            </a:endParaRPr>
          </a:p>
        </p:txBody>
      </p:sp>
      <p:sp>
        <p:nvSpPr>
          <p:cNvPr id="21" name="object 3"/>
          <p:cNvSpPr txBox="1"/>
          <p:nvPr userDrawn="1"/>
        </p:nvSpPr>
        <p:spPr>
          <a:xfrm>
            <a:off x="13446434" y="613763"/>
            <a:ext cx="648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9F9E9F"/>
                </a:solidFill>
                <a:latin typeface="맑은 고딕"/>
                <a:cs typeface="맑은 고딕"/>
              </a:rPr>
              <a:t>thin</a:t>
            </a:r>
            <a:r>
              <a:rPr sz="900" b="1" dirty="0">
                <a:solidFill>
                  <a:schemeClr val="bg1"/>
                </a:solidFill>
                <a:latin typeface="맑은 고딕"/>
                <a:cs typeface="맑은 고딕"/>
              </a:rPr>
              <a:t>K</a:t>
            </a:r>
            <a:r>
              <a:rPr sz="900" b="1" spc="-90" dirty="0">
                <a:solidFill>
                  <a:schemeClr val="bg1"/>
                </a:solidFill>
                <a:latin typeface="맑은 고딕"/>
                <a:cs typeface="맑은 고딕"/>
              </a:rPr>
              <a:t> </a:t>
            </a:r>
            <a:r>
              <a:rPr sz="900" b="1" spc="-10" dirty="0">
                <a:solidFill>
                  <a:schemeClr val="bg1"/>
                </a:solidFill>
                <a:latin typeface="맑은 고딕"/>
                <a:cs typeface="맑은 고딕"/>
              </a:rPr>
              <a:t>G</a:t>
            </a:r>
            <a:r>
              <a:rPr sz="900" spc="-10" dirty="0">
                <a:solidFill>
                  <a:srgbClr val="9F9E9F"/>
                </a:solidFill>
                <a:latin typeface="맑은 고딕"/>
                <a:cs typeface="맑은 고딕"/>
              </a:rPr>
              <a:t>reat</a:t>
            </a:r>
            <a:endParaRPr sz="900" dirty="0">
              <a:latin typeface="맑은 고딕"/>
              <a:cs typeface="맑은 고딕"/>
            </a:endParaRPr>
          </a:p>
        </p:txBody>
      </p:sp>
      <p:sp>
        <p:nvSpPr>
          <p:cNvPr id="22" name="object 2"/>
          <p:cNvSpPr txBox="1"/>
          <p:nvPr userDrawn="1"/>
        </p:nvSpPr>
        <p:spPr>
          <a:xfrm>
            <a:off x="14328000" y="606039"/>
            <a:ext cx="324000" cy="180000"/>
          </a:xfrm>
          <a:prstGeom prst="rect">
            <a:avLst/>
          </a:prstGeom>
        </p:spPr>
        <p:txBody>
          <a:bodyPr vert="horz" wrap="square" lIns="1440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5EAEFEBA-020C-4EB1-A667-784177C0A593}" type="slidenum">
              <a:rPr lang="en-US" altLang="ko-KR" sz="900" spc="0" smtClean="0">
                <a:solidFill>
                  <a:schemeClr val="bg1">
                    <a:lumMod val="85000"/>
                  </a:schemeClr>
                </a:solidFill>
                <a:latin typeface="+mn-ea"/>
                <a:ea typeface="+mn-ea"/>
                <a:cs typeface="맑은 고딕"/>
              </a:rPr>
              <a:t>‹#›</a:t>
            </a:fld>
            <a:endParaRPr sz="900" spc="0" dirty="0">
              <a:solidFill>
                <a:schemeClr val="bg1">
                  <a:lumMod val="85000"/>
                </a:schemeClr>
              </a:solidFill>
              <a:latin typeface="+mn-ea"/>
              <a:ea typeface="+mn-ea"/>
              <a:cs typeface="맑은 고딕"/>
            </a:endParaRPr>
          </a:p>
        </p:txBody>
      </p:sp>
      <p:sp>
        <p:nvSpPr>
          <p:cNvPr id="12" name="직사각형 11">
            <a:hlinkClick r:id="" action="ppaction://hlinkshowjump?jump=firstslide"/>
          </p:cNvPr>
          <p:cNvSpPr/>
          <p:nvPr userDrawn="1"/>
        </p:nvSpPr>
        <p:spPr>
          <a:xfrm>
            <a:off x="13442213" y="619199"/>
            <a:ext cx="612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5120619" cy="10692130"/>
          </a:xfrm>
          <a:custGeom>
            <a:avLst/>
            <a:gdLst/>
            <a:ahLst/>
            <a:cxnLst/>
            <a:rect l="l" t="t" r="r" b="b"/>
            <a:pathLst>
              <a:path w="15120619" h="10692130">
                <a:moveTo>
                  <a:pt x="15120010" y="0"/>
                </a:moveTo>
                <a:lnTo>
                  <a:pt x="0" y="0"/>
                </a:lnTo>
                <a:lnTo>
                  <a:pt x="0" y="10692003"/>
                </a:lnTo>
                <a:lnTo>
                  <a:pt x="15120010" y="10692003"/>
                </a:lnTo>
                <a:lnTo>
                  <a:pt x="15120010" y="0"/>
                </a:lnTo>
                <a:close/>
              </a:path>
            </a:pathLst>
          </a:custGeom>
          <a:solidFill>
            <a:srgbClr val="4A1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5120010" cy="534600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5339660"/>
            <a:ext cx="15119985" cy="12700"/>
          </a:xfrm>
          <a:custGeom>
            <a:avLst/>
            <a:gdLst/>
            <a:ahLst/>
            <a:cxnLst/>
            <a:rect l="l" t="t" r="r" b="b"/>
            <a:pathLst>
              <a:path w="15119985" h="12700">
                <a:moveTo>
                  <a:pt x="0" y="0"/>
                </a:moveTo>
                <a:lnTo>
                  <a:pt x="0" y="12700"/>
                </a:lnTo>
                <a:lnTo>
                  <a:pt x="15119985" y="12700"/>
                </a:lnTo>
                <a:lnTo>
                  <a:pt x="151199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285699" y="4410001"/>
            <a:ext cx="1594485" cy="1872614"/>
          </a:xfrm>
          <a:custGeom>
            <a:avLst/>
            <a:gdLst/>
            <a:ahLst/>
            <a:cxnLst/>
            <a:rect l="l" t="t" r="r" b="b"/>
            <a:pathLst>
              <a:path w="1594484" h="1872614">
                <a:moveTo>
                  <a:pt x="658291" y="0"/>
                </a:moveTo>
                <a:lnTo>
                  <a:pt x="0" y="0"/>
                </a:lnTo>
                <a:lnTo>
                  <a:pt x="935989" y="936002"/>
                </a:lnTo>
                <a:lnTo>
                  <a:pt x="0" y="1872005"/>
                </a:lnTo>
                <a:lnTo>
                  <a:pt x="658291" y="1872005"/>
                </a:lnTo>
                <a:lnTo>
                  <a:pt x="1594294" y="936002"/>
                </a:lnTo>
                <a:lnTo>
                  <a:pt x="658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9995" y="4176001"/>
            <a:ext cx="288010" cy="28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27299" y="4305809"/>
            <a:ext cx="7200000" cy="90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900" b="1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>
            <a:endParaRPr dirty="0"/>
          </a:p>
        </p:txBody>
      </p:sp>
      <p:sp>
        <p:nvSpPr>
          <p:cNvPr id="9" name="object 96"/>
          <p:cNvSpPr txBox="1">
            <a:spLocks/>
          </p:cNvSpPr>
          <p:nvPr userDrawn="1"/>
        </p:nvSpPr>
        <p:spPr>
          <a:xfrm>
            <a:off x="11880000" y="10188000"/>
            <a:ext cx="2520000" cy="144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kern="0"/>
            </a:defPPr>
            <a:lvl1pPr algn="r">
              <a:defRPr sz="700" b="0" i="0" spc="0">
                <a:solidFill>
                  <a:srgbClr val="CFCFCF"/>
                </a:solidFill>
                <a:latin typeface="+mn-lt"/>
                <a:cs typeface="맑은 고딕"/>
              </a:defRPr>
            </a:lvl1pPr>
          </a:lstStyle>
          <a:p>
            <a:pPr marL="12700">
              <a:lnSpc>
                <a:spcPts val="830"/>
              </a:lnSpc>
            </a:pP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CopyRight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-윤고딕320"/>
              </a:rPr>
              <a:t>ⓒ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KG GROUP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Co.,Ltd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All Rights Reserved.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object 2"/>
          <p:cNvSpPr txBox="1"/>
          <p:nvPr userDrawn="1"/>
        </p:nvSpPr>
        <p:spPr>
          <a:xfrm>
            <a:off x="14195166" y="606039"/>
            <a:ext cx="108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 smtClean="0">
                <a:solidFill>
                  <a:srgbClr val="EDEDED"/>
                </a:solidFill>
                <a:latin typeface="+mj-ea"/>
                <a:ea typeface="+mj-ea"/>
                <a:cs typeface="맑은 고딕"/>
              </a:rPr>
              <a:t>|</a:t>
            </a:r>
            <a:endParaRPr sz="900" dirty="0">
              <a:latin typeface="+mj-ea"/>
              <a:ea typeface="+mj-ea"/>
              <a:cs typeface="맑은 고딕"/>
            </a:endParaRPr>
          </a:p>
        </p:txBody>
      </p:sp>
      <p:sp>
        <p:nvSpPr>
          <p:cNvPr id="14" name="object 3"/>
          <p:cNvSpPr txBox="1"/>
          <p:nvPr userDrawn="1"/>
        </p:nvSpPr>
        <p:spPr>
          <a:xfrm>
            <a:off x="13446434" y="613763"/>
            <a:ext cx="648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9F9E9F"/>
                </a:solidFill>
                <a:latin typeface="맑은 고딕"/>
                <a:cs typeface="맑은 고딕"/>
              </a:rPr>
              <a:t>thin</a:t>
            </a:r>
            <a:r>
              <a:rPr sz="900" b="1" dirty="0">
                <a:solidFill>
                  <a:schemeClr val="bg1"/>
                </a:solidFill>
                <a:latin typeface="맑은 고딕"/>
                <a:cs typeface="맑은 고딕"/>
              </a:rPr>
              <a:t>K</a:t>
            </a:r>
            <a:r>
              <a:rPr sz="900" b="1" spc="-90" dirty="0">
                <a:solidFill>
                  <a:schemeClr val="bg1"/>
                </a:solidFill>
                <a:latin typeface="맑은 고딕"/>
                <a:cs typeface="맑은 고딕"/>
              </a:rPr>
              <a:t> </a:t>
            </a:r>
            <a:r>
              <a:rPr sz="900" b="1" spc="-10" dirty="0">
                <a:solidFill>
                  <a:schemeClr val="bg1"/>
                </a:solidFill>
                <a:latin typeface="맑은 고딕"/>
                <a:cs typeface="맑은 고딕"/>
              </a:rPr>
              <a:t>G</a:t>
            </a:r>
            <a:r>
              <a:rPr sz="900" spc="-10" dirty="0">
                <a:solidFill>
                  <a:srgbClr val="9F9E9F"/>
                </a:solidFill>
                <a:latin typeface="맑은 고딕"/>
                <a:cs typeface="맑은 고딕"/>
              </a:rPr>
              <a:t>reat</a:t>
            </a:r>
            <a:endParaRPr sz="900" dirty="0">
              <a:latin typeface="맑은 고딕"/>
              <a:cs typeface="맑은 고딕"/>
            </a:endParaRPr>
          </a:p>
        </p:txBody>
      </p:sp>
      <p:sp>
        <p:nvSpPr>
          <p:cNvPr id="15" name="object 2"/>
          <p:cNvSpPr txBox="1"/>
          <p:nvPr userDrawn="1"/>
        </p:nvSpPr>
        <p:spPr>
          <a:xfrm>
            <a:off x="14328000" y="606039"/>
            <a:ext cx="324000" cy="180000"/>
          </a:xfrm>
          <a:prstGeom prst="rect">
            <a:avLst/>
          </a:prstGeom>
        </p:spPr>
        <p:txBody>
          <a:bodyPr vert="horz" wrap="square" lIns="1440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5EAEFEBA-020C-4EB1-A667-784177C0A593}" type="slidenum">
              <a:rPr lang="en-US" altLang="ko-KR" sz="900" spc="0" smtClean="0">
                <a:solidFill>
                  <a:schemeClr val="bg1">
                    <a:lumMod val="85000"/>
                  </a:schemeClr>
                </a:solidFill>
                <a:latin typeface="+mn-ea"/>
                <a:ea typeface="+mn-ea"/>
                <a:cs typeface="맑은 고딕"/>
              </a:rPr>
              <a:t>‹#›</a:t>
            </a:fld>
            <a:endParaRPr sz="900" spc="0" dirty="0">
              <a:solidFill>
                <a:schemeClr val="bg1">
                  <a:lumMod val="85000"/>
                </a:schemeClr>
              </a:solidFill>
              <a:latin typeface="+mn-ea"/>
              <a:ea typeface="+mn-ea"/>
              <a:cs typeface="맑은 고딕"/>
            </a:endParaRPr>
          </a:p>
        </p:txBody>
      </p:sp>
      <p:sp>
        <p:nvSpPr>
          <p:cNvPr id="12" name="직사각형 11">
            <a:hlinkClick r:id="" action="ppaction://hlinkshowjump?jump=firstslide"/>
          </p:cNvPr>
          <p:cNvSpPr/>
          <p:nvPr userDrawn="1"/>
        </p:nvSpPr>
        <p:spPr>
          <a:xfrm>
            <a:off x="13442213" y="619199"/>
            <a:ext cx="612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 txBox="1"/>
          <p:nvPr userDrawn="1"/>
        </p:nvSpPr>
        <p:spPr>
          <a:xfrm>
            <a:off x="14195166" y="606039"/>
            <a:ext cx="108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 smtClean="0">
                <a:solidFill>
                  <a:srgbClr val="EDEDED"/>
                </a:solidFill>
                <a:latin typeface="+mj-ea"/>
                <a:ea typeface="+mj-ea"/>
                <a:cs typeface="맑은 고딕"/>
              </a:rPr>
              <a:t>|</a:t>
            </a:r>
            <a:endParaRPr sz="900" dirty="0">
              <a:latin typeface="+mj-ea"/>
              <a:ea typeface="+mj-ea"/>
              <a:cs typeface="맑은 고딕"/>
            </a:endParaRPr>
          </a:p>
        </p:txBody>
      </p:sp>
      <p:sp>
        <p:nvSpPr>
          <p:cNvPr id="11" name="object 3"/>
          <p:cNvSpPr txBox="1"/>
          <p:nvPr userDrawn="1"/>
        </p:nvSpPr>
        <p:spPr>
          <a:xfrm>
            <a:off x="13446434" y="613763"/>
            <a:ext cx="648000" cy="18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9F9E9F"/>
                </a:solidFill>
                <a:latin typeface="맑은 고딕"/>
                <a:cs typeface="맑은 고딕"/>
              </a:rPr>
              <a:t>thin</a:t>
            </a:r>
            <a:r>
              <a:rPr sz="900" b="1" dirty="0">
                <a:solidFill>
                  <a:srgbClr val="4A167D"/>
                </a:solidFill>
                <a:latin typeface="맑은 고딕"/>
                <a:cs typeface="맑은 고딕"/>
              </a:rPr>
              <a:t>K</a:t>
            </a:r>
            <a:r>
              <a:rPr sz="900" b="1" spc="-90" dirty="0">
                <a:solidFill>
                  <a:srgbClr val="4A167D"/>
                </a:solidFill>
                <a:latin typeface="맑은 고딕"/>
                <a:cs typeface="맑은 고딕"/>
              </a:rPr>
              <a:t> </a:t>
            </a:r>
            <a:r>
              <a:rPr sz="900" b="1" spc="-10" dirty="0">
                <a:solidFill>
                  <a:srgbClr val="4A167D"/>
                </a:solidFill>
                <a:latin typeface="맑은 고딕"/>
                <a:cs typeface="맑은 고딕"/>
              </a:rPr>
              <a:t>G</a:t>
            </a:r>
            <a:r>
              <a:rPr sz="900" spc="-10" dirty="0">
                <a:solidFill>
                  <a:srgbClr val="9F9E9F"/>
                </a:solidFill>
                <a:latin typeface="맑은 고딕"/>
                <a:cs typeface="맑은 고딕"/>
              </a:rPr>
              <a:t>reat</a:t>
            </a:r>
            <a:endParaRPr sz="900" dirty="0">
              <a:latin typeface="맑은 고딕"/>
              <a:cs typeface="맑은 고딕"/>
            </a:endParaRPr>
          </a:p>
        </p:txBody>
      </p:sp>
      <p:sp>
        <p:nvSpPr>
          <p:cNvPr id="12" name="object 2"/>
          <p:cNvSpPr txBox="1"/>
          <p:nvPr userDrawn="1"/>
        </p:nvSpPr>
        <p:spPr>
          <a:xfrm>
            <a:off x="14328000" y="606039"/>
            <a:ext cx="324000" cy="180000"/>
          </a:xfrm>
          <a:prstGeom prst="rect">
            <a:avLst/>
          </a:prstGeom>
        </p:spPr>
        <p:txBody>
          <a:bodyPr vert="horz" wrap="square" lIns="1440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5EAEFEBA-020C-4EB1-A667-784177C0A593}" type="slidenum">
              <a:rPr lang="en-US" altLang="ko-KR" sz="900" spc="0" smtClean="0">
                <a:solidFill>
                  <a:srgbClr val="9F9E9F"/>
                </a:solidFill>
                <a:latin typeface="+mn-ea"/>
                <a:ea typeface="+mn-ea"/>
                <a:cs typeface="맑은 고딕"/>
              </a:rPr>
              <a:t>‹#›</a:t>
            </a:fld>
            <a:endParaRPr sz="900" spc="0" dirty="0">
              <a:latin typeface="+mn-ea"/>
              <a:ea typeface="+mn-ea"/>
              <a:cs typeface="맑은 고딕"/>
            </a:endParaRPr>
          </a:p>
        </p:txBody>
      </p:sp>
      <p:sp>
        <p:nvSpPr>
          <p:cNvPr id="9" name="object 4"/>
          <p:cNvSpPr txBox="1"/>
          <p:nvPr userDrawn="1"/>
        </p:nvSpPr>
        <p:spPr>
          <a:xfrm>
            <a:off x="707357" y="612390"/>
            <a:ext cx="1858050" cy="151323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spc="0" dirty="0" smtClean="0">
                <a:solidFill>
                  <a:srgbClr val="EDEDED"/>
                </a:solidFill>
                <a:latin typeface="맑은 고딕"/>
                <a:cs typeface="맑은 고딕"/>
              </a:rPr>
              <a:t>|</a:t>
            </a:r>
            <a:r>
              <a:rPr lang="en-US" altLang="ko-KR" sz="900" b="1" spc="0" dirty="0" smtClean="0">
                <a:solidFill>
                  <a:srgbClr val="9F9E9F"/>
                </a:solidFill>
                <a:latin typeface="맑은 고딕"/>
                <a:cs typeface="맑은 고딕"/>
              </a:rPr>
              <a:t>   </a:t>
            </a:r>
            <a:r>
              <a:rPr sz="900" b="1" spc="0" dirty="0" smtClean="0">
                <a:solidFill>
                  <a:srgbClr val="9F9E9F"/>
                </a:solidFill>
                <a:latin typeface="맑은 고딕"/>
                <a:cs typeface="맑은 고딕"/>
              </a:rPr>
              <a:t>FINANCIALS</a:t>
            </a:r>
            <a:r>
              <a:rPr lang="en-US" sz="900" b="1" spc="0" dirty="0" smtClean="0">
                <a:solidFill>
                  <a:srgbClr val="9F9E9F"/>
                </a:solidFill>
                <a:latin typeface="맑은 고딕"/>
                <a:cs typeface="맑은 고딕"/>
              </a:rPr>
              <a:t>   </a:t>
            </a:r>
            <a:r>
              <a:rPr lang="en-US" altLang="ko-KR" sz="900" spc="0" dirty="0" smtClean="0">
                <a:solidFill>
                  <a:srgbClr val="EDEDED"/>
                </a:solidFill>
                <a:latin typeface="맑은 고딕"/>
                <a:cs typeface="맑은 고딕"/>
              </a:rPr>
              <a:t>|</a:t>
            </a:r>
            <a:endParaRPr sz="900" spc="0" dirty="0">
              <a:latin typeface="맑은 고딕"/>
              <a:cs typeface="맑은 고딕"/>
            </a:endParaRPr>
          </a:p>
        </p:txBody>
      </p:sp>
      <p:sp>
        <p:nvSpPr>
          <p:cNvPr id="13" name="object 10"/>
          <p:cNvSpPr/>
          <p:nvPr userDrawn="1"/>
        </p:nvSpPr>
        <p:spPr>
          <a:xfrm>
            <a:off x="0" y="1080008"/>
            <a:ext cx="540385" cy="252095"/>
          </a:xfrm>
          <a:custGeom>
            <a:avLst/>
            <a:gdLst/>
            <a:ahLst/>
            <a:cxnLst/>
            <a:rect l="l" t="t" r="r" b="b"/>
            <a:pathLst>
              <a:path w="540385" h="252094">
                <a:moveTo>
                  <a:pt x="540004" y="0"/>
                </a:moveTo>
                <a:lnTo>
                  <a:pt x="0" y="0"/>
                </a:lnTo>
                <a:lnTo>
                  <a:pt x="0" y="252006"/>
                </a:lnTo>
                <a:lnTo>
                  <a:pt x="540004" y="252006"/>
                </a:lnTo>
                <a:lnTo>
                  <a:pt x="540004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96"/>
          <p:cNvSpPr txBox="1">
            <a:spLocks/>
          </p:cNvSpPr>
          <p:nvPr userDrawn="1"/>
        </p:nvSpPr>
        <p:spPr>
          <a:xfrm>
            <a:off x="11880000" y="10188000"/>
            <a:ext cx="2520000" cy="144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kern="0"/>
            </a:defPPr>
            <a:lvl1pPr algn="r">
              <a:defRPr sz="700" b="0" i="0" spc="0">
                <a:solidFill>
                  <a:srgbClr val="CFCFCF"/>
                </a:solidFill>
                <a:latin typeface="+mn-lt"/>
                <a:cs typeface="맑은 고딕"/>
              </a:defRPr>
            </a:lvl1pPr>
          </a:lstStyle>
          <a:p>
            <a:pPr marL="12700">
              <a:lnSpc>
                <a:spcPts val="830"/>
              </a:lnSpc>
            </a:pP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CopyRight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-윤고딕320"/>
              </a:rPr>
              <a:t>ⓒ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KG GROUP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Co.,Ltd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All Rights Reserved.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제목 16"/>
          <p:cNvSpPr>
            <a:spLocks noGrp="1"/>
          </p:cNvSpPr>
          <p:nvPr>
            <p:ph type="title"/>
          </p:nvPr>
        </p:nvSpPr>
        <p:spPr>
          <a:xfrm>
            <a:off x="720000" y="1044000"/>
            <a:ext cx="7200000" cy="36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2000" b="0">
                <a:solidFill>
                  <a:srgbClr val="4A167D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6" name="직사각형 15">
            <a:hlinkClick r:id="rId2" action="ppaction://hlinksldjump"/>
          </p:cNvPr>
          <p:cNvSpPr/>
          <p:nvPr userDrawn="1"/>
        </p:nvSpPr>
        <p:spPr>
          <a:xfrm>
            <a:off x="10980000" y="619199"/>
            <a:ext cx="39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hlinkClick r:id="rId3" action="ppaction://hlinksldjump"/>
          </p:cNvPr>
          <p:cNvSpPr/>
          <p:nvPr userDrawn="1"/>
        </p:nvSpPr>
        <p:spPr>
          <a:xfrm>
            <a:off x="11518163" y="619199"/>
            <a:ext cx="39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hlinkClick r:id="rId4" action="ppaction://hlinksldjump"/>
          </p:cNvPr>
          <p:cNvSpPr/>
          <p:nvPr userDrawn="1"/>
        </p:nvSpPr>
        <p:spPr>
          <a:xfrm>
            <a:off x="12051563" y="619199"/>
            <a:ext cx="39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hlinkClick r:id="rId5" action="ppaction://hlinksldjump"/>
          </p:cNvPr>
          <p:cNvSpPr/>
          <p:nvPr userDrawn="1"/>
        </p:nvSpPr>
        <p:spPr>
          <a:xfrm>
            <a:off x="12597663" y="619199"/>
            <a:ext cx="66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hlinkClick r:id="" action="ppaction://hlinkshowjump?jump=firstslide"/>
          </p:cNvPr>
          <p:cNvSpPr/>
          <p:nvPr userDrawn="1"/>
        </p:nvSpPr>
        <p:spPr>
          <a:xfrm>
            <a:off x="13442213" y="619199"/>
            <a:ext cx="612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0"/>
          <p:cNvSpPr/>
          <p:nvPr userDrawn="1"/>
        </p:nvSpPr>
        <p:spPr>
          <a:xfrm>
            <a:off x="0" y="1080008"/>
            <a:ext cx="540385" cy="252095"/>
          </a:xfrm>
          <a:custGeom>
            <a:avLst/>
            <a:gdLst/>
            <a:ahLst/>
            <a:cxnLst/>
            <a:rect l="l" t="t" r="r" b="b"/>
            <a:pathLst>
              <a:path w="540385" h="252094">
                <a:moveTo>
                  <a:pt x="540004" y="0"/>
                </a:moveTo>
                <a:lnTo>
                  <a:pt x="0" y="0"/>
                </a:lnTo>
                <a:lnTo>
                  <a:pt x="0" y="252006"/>
                </a:lnTo>
                <a:lnTo>
                  <a:pt x="540004" y="252006"/>
                </a:lnTo>
                <a:lnTo>
                  <a:pt x="540004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제목 16"/>
          <p:cNvSpPr>
            <a:spLocks noGrp="1"/>
          </p:cNvSpPr>
          <p:nvPr userDrawn="1">
            <p:ph type="title"/>
          </p:nvPr>
        </p:nvSpPr>
        <p:spPr>
          <a:xfrm>
            <a:off x="720000" y="1044000"/>
            <a:ext cx="7200000" cy="36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2000" b="0">
                <a:solidFill>
                  <a:srgbClr val="4A167D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9" name="object 4"/>
          <p:cNvSpPr txBox="1"/>
          <p:nvPr userDrawn="1"/>
        </p:nvSpPr>
        <p:spPr>
          <a:xfrm>
            <a:off x="707357" y="612390"/>
            <a:ext cx="1858050" cy="151323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spc="0" dirty="0" smtClean="0">
                <a:solidFill>
                  <a:srgbClr val="EDEDED"/>
                </a:solidFill>
                <a:latin typeface="맑은 고딕"/>
                <a:cs typeface="맑은 고딕"/>
              </a:rPr>
              <a:t>|</a:t>
            </a:r>
            <a:r>
              <a:rPr lang="en-US" altLang="ko-KR" sz="900" b="1" spc="0" dirty="0" smtClean="0">
                <a:solidFill>
                  <a:srgbClr val="9F9E9F"/>
                </a:solidFill>
                <a:latin typeface="맑은 고딕"/>
                <a:cs typeface="맑은 고딕"/>
              </a:rPr>
              <a:t>   </a:t>
            </a:r>
            <a:r>
              <a:rPr lang="en-US" sz="900" b="1" spc="0" dirty="0" smtClean="0">
                <a:solidFill>
                  <a:srgbClr val="9F9E9F"/>
                </a:solidFill>
                <a:latin typeface="맑은 고딕"/>
                <a:cs typeface="맑은 고딕"/>
              </a:rPr>
              <a:t>APPENDIX   </a:t>
            </a:r>
            <a:r>
              <a:rPr lang="en-US" altLang="ko-KR" sz="900" spc="0" dirty="0" smtClean="0">
                <a:solidFill>
                  <a:srgbClr val="EDEDED"/>
                </a:solidFill>
                <a:latin typeface="맑은 고딕"/>
                <a:cs typeface="맑은 고딕"/>
              </a:rPr>
              <a:t>|</a:t>
            </a:r>
            <a:endParaRPr sz="900" spc="0" dirty="0">
              <a:latin typeface="맑은 고딕"/>
              <a:cs typeface="맑은 고딕"/>
            </a:endParaRPr>
          </a:p>
        </p:txBody>
      </p:sp>
      <p:sp>
        <p:nvSpPr>
          <p:cNvPr id="14" name="object 96"/>
          <p:cNvSpPr txBox="1">
            <a:spLocks/>
          </p:cNvSpPr>
          <p:nvPr userDrawn="1"/>
        </p:nvSpPr>
        <p:spPr>
          <a:xfrm>
            <a:off x="11880000" y="10188000"/>
            <a:ext cx="2520000" cy="144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kern="0"/>
            </a:defPPr>
            <a:lvl1pPr algn="r">
              <a:defRPr sz="700" b="0" i="0" spc="0">
                <a:solidFill>
                  <a:srgbClr val="CFCFCF"/>
                </a:solidFill>
                <a:latin typeface="+mn-lt"/>
                <a:cs typeface="맑은 고딕"/>
              </a:defRPr>
            </a:lvl1pPr>
          </a:lstStyle>
          <a:p>
            <a:pPr marL="12700">
              <a:lnSpc>
                <a:spcPts val="830"/>
              </a:lnSpc>
            </a:pP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CopyRight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-윤고딕320"/>
              </a:rPr>
              <a:t>ⓒ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KG GROUP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Co.,Ltd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All Rights Reserved.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object 2"/>
          <p:cNvSpPr txBox="1"/>
          <p:nvPr userDrawn="1"/>
        </p:nvSpPr>
        <p:spPr>
          <a:xfrm>
            <a:off x="14195166" y="606039"/>
            <a:ext cx="108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 smtClean="0">
                <a:solidFill>
                  <a:srgbClr val="EDEDED"/>
                </a:solidFill>
                <a:latin typeface="+mj-ea"/>
                <a:ea typeface="+mj-ea"/>
                <a:cs typeface="맑은 고딕"/>
              </a:rPr>
              <a:t>|</a:t>
            </a:r>
            <a:endParaRPr sz="900" dirty="0">
              <a:latin typeface="+mj-ea"/>
              <a:ea typeface="+mj-ea"/>
              <a:cs typeface="맑은 고딕"/>
            </a:endParaRPr>
          </a:p>
        </p:txBody>
      </p:sp>
      <p:sp>
        <p:nvSpPr>
          <p:cNvPr id="16" name="object 3"/>
          <p:cNvSpPr txBox="1"/>
          <p:nvPr userDrawn="1"/>
        </p:nvSpPr>
        <p:spPr>
          <a:xfrm>
            <a:off x="13446434" y="613763"/>
            <a:ext cx="648000" cy="18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9F9E9F"/>
                </a:solidFill>
                <a:latin typeface="맑은 고딕"/>
                <a:cs typeface="맑은 고딕"/>
              </a:rPr>
              <a:t>thin</a:t>
            </a:r>
            <a:r>
              <a:rPr sz="900" b="1" dirty="0">
                <a:solidFill>
                  <a:srgbClr val="4A167D"/>
                </a:solidFill>
                <a:latin typeface="맑은 고딕"/>
                <a:cs typeface="맑은 고딕"/>
              </a:rPr>
              <a:t>K</a:t>
            </a:r>
            <a:r>
              <a:rPr sz="900" b="1" spc="-90" dirty="0">
                <a:solidFill>
                  <a:srgbClr val="4A167D"/>
                </a:solidFill>
                <a:latin typeface="맑은 고딕"/>
                <a:cs typeface="맑은 고딕"/>
              </a:rPr>
              <a:t> </a:t>
            </a:r>
            <a:r>
              <a:rPr sz="900" b="1" spc="-10" dirty="0">
                <a:solidFill>
                  <a:srgbClr val="4A167D"/>
                </a:solidFill>
                <a:latin typeface="맑은 고딕"/>
                <a:cs typeface="맑은 고딕"/>
              </a:rPr>
              <a:t>G</a:t>
            </a:r>
            <a:r>
              <a:rPr sz="900" spc="-10" dirty="0">
                <a:solidFill>
                  <a:srgbClr val="9F9E9F"/>
                </a:solidFill>
                <a:latin typeface="맑은 고딕"/>
                <a:cs typeface="맑은 고딕"/>
              </a:rPr>
              <a:t>reat</a:t>
            </a:r>
            <a:endParaRPr sz="900" dirty="0">
              <a:latin typeface="맑은 고딕"/>
              <a:cs typeface="맑은 고딕"/>
            </a:endParaRPr>
          </a:p>
        </p:txBody>
      </p:sp>
      <p:sp>
        <p:nvSpPr>
          <p:cNvPr id="18" name="object 2"/>
          <p:cNvSpPr txBox="1"/>
          <p:nvPr userDrawn="1"/>
        </p:nvSpPr>
        <p:spPr>
          <a:xfrm>
            <a:off x="14328000" y="606039"/>
            <a:ext cx="324000" cy="180000"/>
          </a:xfrm>
          <a:prstGeom prst="rect">
            <a:avLst/>
          </a:prstGeom>
        </p:spPr>
        <p:txBody>
          <a:bodyPr vert="horz" wrap="square" lIns="1440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5EAEFEBA-020C-4EB1-A667-784177C0A593}" type="slidenum">
              <a:rPr lang="en-US" altLang="ko-KR" sz="900" spc="0" smtClean="0">
                <a:solidFill>
                  <a:srgbClr val="9F9E9F"/>
                </a:solidFill>
                <a:latin typeface="+mn-ea"/>
                <a:ea typeface="+mn-ea"/>
                <a:cs typeface="맑은 고딕"/>
              </a:rPr>
              <a:t>‹#›</a:t>
            </a:fld>
            <a:endParaRPr sz="900" spc="0" dirty="0">
              <a:latin typeface="+mn-ea"/>
              <a:ea typeface="+mn-ea"/>
              <a:cs typeface="맑은 고딕"/>
            </a:endParaRPr>
          </a:p>
        </p:txBody>
      </p:sp>
      <p:sp>
        <p:nvSpPr>
          <p:cNvPr id="10" name="직사각형 9">
            <a:hlinkClick r:id="" action="ppaction://hlinkshowjump?jump=firstslide"/>
          </p:cNvPr>
          <p:cNvSpPr/>
          <p:nvPr userDrawn="1"/>
        </p:nvSpPr>
        <p:spPr>
          <a:xfrm>
            <a:off x="13442213" y="619199"/>
            <a:ext cx="612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2121C961-0921-47A1-9C6C-BA1A2BA694AB}" type="datetime1">
              <a:rPr lang="ko-KR" altLang="en-US" smtClean="0"/>
              <a:t>2026-05-06</a:t>
            </a:fld>
            <a:endParaRPr lang="en-US" dirty="0"/>
          </a:p>
        </p:txBody>
      </p:sp>
      <p:sp>
        <p:nvSpPr>
          <p:cNvPr id="7" name="제목 개체 틀 6"/>
          <p:cNvSpPr>
            <a:spLocks noGrp="1"/>
          </p:cNvSpPr>
          <p:nvPr>
            <p:ph type="title"/>
          </p:nvPr>
        </p:nvSpPr>
        <p:spPr>
          <a:xfrm>
            <a:off x="1039813" y="1155700"/>
            <a:ext cx="13046075" cy="7381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3"/>
          </p:nvPr>
        </p:nvSpPr>
        <p:spPr>
          <a:xfrm>
            <a:off x="5010150" y="9910763"/>
            <a:ext cx="51054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830"/>
              </a:lnSpc>
            </a:pPr>
            <a:r>
              <a:rPr lang="en-US" altLang="ko-KR" dirty="0" err="1" smtClean="0">
                <a:solidFill>
                  <a:schemeClr val="bg1">
                    <a:lumMod val="85000"/>
                  </a:schemeClr>
                </a:solidFill>
              </a:rPr>
              <a:t>CopyRight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cs typeface="-윤고딕320"/>
              </a:rPr>
              <a:t>ⓒ 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KG GROUP </a:t>
            </a:r>
            <a:r>
              <a:rPr lang="en-US" altLang="ko-KR" dirty="0" err="1" smtClean="0">
                <a:solidFill>
                  <a:schemeClr val="bg1">
                    <a:lumMod val="85000"/>
                  </a:schemeClr>
                </a:solidFill>
              </a:rPr>
              <a:t>Co.,Ltd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. All Rights Reserved.</a:t>
            </a:r>
            <a:endParaRPr lang="en-US" altLang="ko-K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4"/>
          </p:nvPr>
        </p:nvSpPr>
        <p:spPr>
          <a:xfrm>
            <a:off x="10682288" y="9910763"/>
            <a:ext cx="36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9A35AF46-C567-4C51-A632-AD57B1C9038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1" r:id="rId3"/>
    <p:sldLayoutId id="2147483665" r:id="rId4"/>
  </p:sldLayoutIdLst>
  <p:timing>
    <p:tnLst>
      <p:par>
        <p:cTn id="1" dur="indefinite" restart="never" nodeType="tmRoot"/>
      </p:par>
    </p:tnLst>
  </p:timing>
  <p:hf hdr="0" ftr="0"/>
  <p:txStyles>
    <p:titleStyle>
      <a:lvl1pPr>
        <a:defRPr sz="2800" spc="-80" baseline="0">
          <a:latin typeface="+mj-lt"/>
          <a:ea typeface="+mj-ea"/>
          <a:cs typeface="+mj-cs"/>
        </a:defRPr>
      </a:lvl1pPr>
    </p:titleStyle>
    <p:bodyStyle>
      <a:lvl1pPr marL="0">
        <a:defRPr spc="-80" baseline="0"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427299" y="4305809"/>
            <a:ext cx="7200000" cy="766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FINANCIALS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3300" y="5669034"/>
            <a:ext cx="25943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 smtClean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</a:t>
            </a:r>
            <a:r>
              <a:rPr lang="en-US" spc="-10" dirty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6</a:t>
            </a:r>
            <a:r>
              <a:rPr spc="-10" dirty="0" smtClean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spc="-190" dirty="0" smtClean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spc="-50" dirty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spc="-50" dirty="0" smtClean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</a:t>
            </a:r>
            <a:r>
              <a:rPr spc="-185" dirty="0" smtClean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spc="-70" dirty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</a:t>
            </a:r>
            <a:r>
              <a:rPr spc="-185" dirty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spc="-40" dirty="0">
                <a:solidFill>
                  <a:srgbClr val="9273B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발표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40000" y="6768000"/>
            <a:ext cx="432000" cy="21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en-US" sz="15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01</a:t>
            </a: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en-US" sz="15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02</a:t>
            </a: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en-US" sz="15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03</a:t>
            </a: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en-US" sz="15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04</a:t>
            </a:r>
            <a:endParaRPr sz="15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11807999" y="6767999"/>
            <a:ext cx="2592000" cy="21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ko-KR" altLang="en-US" sz="1500" b="1" spc="-6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실적요약</a:t>
            </a: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ko-KR" altLang="en-US" sz="1500" b="1" spc="-6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손익현황</a:t>
            </a: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ko-KR" altLang="en-US" sz="1500" b="1" spc="-6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재무현황</a:t>
            </a: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552450" algn="l"/>
              </a:tabLst>
            </a:pPr>
            <a:r>
              <a:rPr lang="ko-KR" altLang="en-US" sz="1500" b="1" spc="-6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사업부문별 실적</a:t>
            </a:r>
          </a:p>
        </p:txBody>
      </p:sp>
    </p:spTree>
    <p:extLst>
      <p:ext uri="{BB962C8B-B14F-4D97-AF65-F5344CB8AC3E}">
        <p14:creationId xmlns:p14="http://schemas.microsoft.com/office/powerpoint/2010/main" val="104712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5965936" y="3671500"/>
            <a:ext cx="1008000" cy="3492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사업부문별 실적</a:t>
            </a: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b="1" spc="-8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b="1" spc="-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7956000"/>
            <a:ext cx="15120000" cy="20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560000" y="7956000"/>
            <a:ext cx="6840000" cy="20160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196C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7566025" y="7816850"/>
            <a:ext cx="6838950" cy="2303463"/>
          </a:xfrm>
          <a:custGeom>
            <a:avLst/>
            <a:gdLst>
              <a:gd name="T0" fmla="*/ 4292 w 4308"/>
              <a:gd name="T1" fmla="*/ 16 h 1451"/>
              <a:gd name="T2" fmla="*/ 4292 w 4308"/>
              <a:gd name="T3" fmla="*/ 1435 h 1451"/>
              <a:gd name="T4" fmla="*/ 16 w 4308"/>
              <a:gd name="T5" fmla="*/ 1435 h 1451"/>
              <a:gd name="T6" fmla="*/ 16 w 4308"/>
              <a:gd name="T7" fmla="*/ 16 h 1451"/>
              <a:gd name="T8" fmla="*/ 4292 w 4308"/>
              <a:gd name="T9" fmla="*/ 16 h 1451"/>
              <a:gd name="T10" fmla="*/ 4308 w 4308"/>
              <a:gd name="T11" fmla="*/ 0 h 1451"/>
              <a:gd name="T12" fmla="*/ 0 w 4308"/>
              <a:gd name="T13" fmla="*/ 0 h 1451"/>
              <a:gd name="T14" fmla="*/ 0 w 4308"/>
              <a:gd name="T15" fmla="*/ 1451 h 1451"/>
              <a:gd name="T16" fmla="*/ 4308 w 4308"/>
              <a:gd name="T17" fmla="*/ 1451 h 1451"/>
              <a:gd name="T18" fmla="*/ 4308 w 4308"/>
              <a:gd name="T19" fmla="*/ 0 h 1451"/>
              <a:gd name="T20" fmla="*/ 4308 w 4308"/>
              <a:gd name="T21" fmla="*/ 0 h 1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08" h="1451">
                <a:moveTo>
                  <a:pt x="4292" y="16"/>
                </a:moveTo>
                <a:lnTo>
                  <a:pt x="4292" y="1435"/>
                </a:lnTo>
                <a:lnTo>
                  <a:pt x="16" y="1435"/>
                </a:lnTo>
                <a:lnTo>
                  <a:pt x="16" y="16"/>
                </a:lnTo>
                <a:lnTo>
                  <a:pt x="4292" y="16"/>
                </a:lnTo>
                <a:moveTo>
                  <a:pt x="4308" y="0"/>
                </a:moveTo>
                <a:lnTo>
                  <a:pt x="0" y="0"/>
                </a:lnTo>
                <a:lnTo>
                  <a:pt x="0" y="1451"/>
                </a:lnTo>
                <a:lnTo>
                  <a:pt x="4308" y="1451"/>
                </a:lnTo>
                <a:lnTo>
                  <a:pt x="4308" y="0"/>
                </a:lnTo>
                <a:lnTo>
                  <a:pt x="430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720000" y="1573647"/>
            <a:ext cx="13680000" cy="540000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403850" y="1619250"/>
            <a:ext cx="4321175" cy="539750"/>
          </a:xfrm>
          <a:custGeom>
            <a:avLst/>
            <a:gdLst>
              <a:gd name="T0" fmla="*/ 1276 w 1361"/>
              <a:gd name="T1" fmla="*/ 170 h 170"/>
              <a:gd name="T2" fmla="*/ 85 w 1361"/>
              <a:gd name="T3" fmla="*/ 170 h 170"/>
              <a:gd name="T4" fmla="*/ 0 w 1361"/>
              <a:gd name="T5" fmla="*/ 85 h 170"/>
              <a:gd name="T6" fmla="*/ 0 w 1361"/>
              <a:gd name="T7" fmla="*/ 85 h 170"/>
              <a:gd name="T8" fmla="*/ 85 w 1361"/>
              <a:gd name="T9" fmla="*/ 0 h 170"/>
              <a:gd name="T10" fmla="*/ 1276 w 1361"/>
              <a:gd name="T11" fmla="*/ 0 h 170"/>
              <a:gd name="T12" fmla="*/ 1361 w 1361"/>
              <a:gd name="T13" fmla="*/ 85 h 170"/>
              <a:gd name="T14" fmla="*/ 1361 w 1361"/>
              <a:gd name="T15" fmla="*/ 85 h 170"/>
              <a:gd name="T16" fmla="*/ 1276 w 1361"/>
              <a:gd name="T17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61" h="170">
                <a:moveTo>
                  <a:pt x="1276" y="170"/>
                </a:moveTo>
                <a:cubicBezTo>
                  <a:pt x="85" y="170"/>
                  <a:pt x="85" y="170"/>
                  <a:pt x="85" y="170"/>
                </a:cubicBezTo>
                <a:cubicBezTo>
                  <a:pt x="38" y="170"/>
                  <a:pt x="0" y="132"/>
                  <a:pt x="0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38"/>
                  <a:pt x="38" y="0"/>
                  <a:pt x="85" y="0"/>
                </a:cubicBezTo>
                <a:cubicBezTo>
                  <a:pt x="1276" y="0"/>
                  <a:pt x="1276" y="0"/>
                  <a:pt x="1276" y="0"/>
                </a:cubicBezTo>
                <a:cubicBezTo>
                  <a:pt x="1323" y="0"/>
                  <a:pt x="1361" y="38"/>
                  <a:pt x="1361" y="85"/>
                </a:cubicBezTo>
                <a:cubicBezTo>
                  <a:pt x="1361" y="85"/>
                  <a:pt x="1361" y="85"/>
                  <a:pt x="1361" y="85"/>
                </a:cubicBezTo>
                <a:cubicBezTo>
                  <a:pt x="1361" y="132"/>
                  <a:pt x="1323" y="170"/>
                  <a:pt x="1276" y="17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5544000" y="1699792"/>
            <a:ext cx="3600000" cy="432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0000" algn="ctr">
              <a:lnSpc>
                <a:spcPct val="100000"/>
              </a:lnSpc>
            </a:pPr>
            <a:r>
              <a:rPr lang="ko-KR" altLang="en-US" sz="2300" spc="-20" dirty="0" err="1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바이오에너지</a:t>
            </a:r>
            <a:r>
              <a:rPr lang="ko-KR" altLang="en-US" sz="2300" spc="-2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부문</a:t>
            </a:r>
            <a:endParaRPr sz="23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055" name="Freeform 66"/>
          <p:cNvSpPr>
            <a:spLocks/>
          </p:cNvSpPr>
          <p:nvPr/>
        </p:nvSpPr>
        <p:spPr bwMode="auto">
          <a:xfrm>
            <a:off x="1119514" y="3658039"/>
            <a:ext cx="6120000" cy="3036449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object 21"/>
          <p:cNvSpPr txBox="1"/>
          <p:nvPr/>
        </p:nvSpPr>
        <p:spPr>
          <a:xfrm>
            <a:off x="720000" y="8172000"/>
            <a:ext cx="288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b="1" dirty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</a:t>
            </a:r>
            <a:endParaRPr lang="en-US" altLang="ko-KR" b="1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080000" y="6797063"/>
            <a:ext cx="1150054" cy="366937"/>
            <a:chOff x="1080000" y="6797063"/>
            <a:chExt cx="1150054" cy="366937"/>
          </a:xfrm>
        </p:grpSpPr>
        <p:sp>
          <p:nvSpPr>
            <p:cNvPr id="136" name="object 21"/>
            <p:cNvSpPr txBox="1"/>
            <p:nvPr/>
          </p:nvSpPr>
          <p:spPr>
            <a:xfrm>
              <a:off x="1080000" y="6797063"/>
              <a:ext cx="1150054" cy="2543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매</a:t>
              </a:r>
              <a:r>
                <a:rPr lang="ko-KR" altLang="en-US" sz="1200" b="1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출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4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2059" name="Rectangle 69"/>
          <p:cNvSpPr>
            <a:spLocks noChangeArrowheads="1"/>
          </p:cNvSpPr>
          <p:nvPr/>
        </p:nvSpPr>
        <p:spPr bwMode="auto">
          <a:xfrm>
            <a:off x="12814817" y="3669343"/>
            <a:ext cx="1010365" cy="3494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8" name="그룹 167"/>
          <p:cNvGrpSpPr/>
          <p:nvPr/>
        </p:nvGrpSpPr>
        <p:grpSpPr>
          <a:xfrm>
            <a:off x="7920000" y="6718300"/>
            <a:ext cx="5759999" cy="445700"/>
            <a:chOff x="1080000" y="6718300"/>
            <a:chExt cx="5759999" cy="445700"/>
          </a:xfrm>
        </p:grpSpPr>
        <p:sp>
          <p:nvSpPr>
            <p:cNvPr id="169" name="object 21"/>
            <p:cNvSpPr txBox="1"/>
            <p:nvPr/>
          </p:nvSpPr>
          <p:spPr>
            <a:xfrm>
              <a:off x="1739228" y="6738389"/>
              <a:ext cx="720000" cy="288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/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1</a:t>
              </a:r>
              <a:r>
                <a:rPr lang="en-US" altLang="ko-KR" sz="130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Q 25</a:t>
              </a:r>
              <a:endParaRPr sz="13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endParaRPr>
            </a:p>
          </p:txBody>
        </p:sp>
        <p:sp>
          <p:nvSpPr>
            <p:cNvPr id="170" name="object 22"/>
            <p:cNvSpPr txBox="1"/>
            <p:nvPr/>
          </p:nvSpPr>
          <p:spPr>
            <a:xfrm>
              <a:off x="2822250" y="6718300"/>
              <a:ext cx="720000" cy="288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/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2</a:t>
              </a:r>
              <a:r>
                <a:rPr lang="en-US" altLang="ko-KR" sz="130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Q </a:t>
              </a:r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25</a:t>
              </a:r>
              <a:endPara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endParaRPr>
            </a:p>
          </p:txBody>
        </p:sp>
        <p:sp>
          <p:nvSpPr>
            <p:cNvPr id="171" name="object 23"/>
            <p:cNvSpPr txBox="1"/>
            <p:nvPr/>
          </p:nvSpPr>
          <p:spPr>
            <a:xfrm>
              <a:off x="3923250" y="6735100"/>
              <a:ext cx="720000" cy="288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/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3</a:t>
              </a:r>
              <a:r>
                <a:rPr lang="en-US" altLang="ko-KR" sz="130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Q </a:t>
              </a:r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25</a:t>
              </a:r>
              <a:endPara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endParaRPr>
            </a:p>
          </p:txBody>
        </p:sp>
        <p:sp>
          <p:nvSpPr>
            <p:cNvPr id="172" name="object 24"/>
            <p:cNvSpPr txBox="1"/>
            <p:nvPr/>
          </p:nvSpPr>
          <p:spPr>
            <a:xfrm>
              <a:off x="5032006" y="6735100"/>
              <a:ext cx="720000" cy="288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/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4</a:t>
              </a:r>
              <a:r>
                <a:rPr lang="en-US" altLang="ko-KR" sz="130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Q </a:t>
              </a:r>
              <a:r>
                <a:rPr lang="en-US" altLang="ko-KR" sz="1300" dirty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603000000020004" pitchFamily="50" charset="-127"/>
                </a:rPr>
                <a:t>25</a:t>
              </a:r>
              <a:endPara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endParaRPr>
            </a:p>
          </p:txBody>
        </p:sp>
        <p:sp>
          <p:nvSpPr>
            <p:cNvPr id="173" name="object 25"/>
            <p:cNvSpPr txBox="1"/>
            <p:nvPr/>
          </p:nvSpPr>
          <p:spPr>
            <a:xfrm>
              <a:off x="6119999" y="6723243"/>
              <a:ext cx="720000" cy="288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/>
              <a:r>
                <a:rPr lang="en-US" altLang="ko-KR" sz="13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903000000020004" pitchFamily="50" charset="-127"/>
                </a:rPr>
                <a:t>1</a:t>
              </a:r>
              <a:r>
                <a:rPr lang="en-US" altLang="ko-KR" sz="13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anose="02000903000000020004" pitchFamily="50" charset="-127"/>
                </a:rPr>
                <a:t>Q 26</a:t>
              </a:r>
              <a:endParaRPr lang="en-US" altLang="ko-KR" sz="13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903000000020004" pitchFamily="50" charset="-127"/>
              </a:endParaRPr>
            </a:p>
          </p:txBody>
        </p:sp>
        <p:grpSp>
          <p:nvGrpSpPr>
            <p:cNvPr id="174" name="그룹 173"/>
            <p:cNvGrpSpPr/>
            <p:nvPr/>
          </p:nvGrpSpPr>
          <p:grpSpPr>
            <a:xfrm>
              <a:off x="1080000" y="6797063"/>
              <a:ext cx="720000" cy="366937"/>
              <a:chOff x="1080000" y="6797063"/>
              <a:chExt cx="720000" cy="366937"/>
            </a:xfrm>
          </p:grpSpPr>
          <p:sp>
            <p:nvSpPr>
              <p:cNvPr id="175" name="object 21"/>
              <p:cNvSpPr txBox="1"/>
              <p:nvPr/>
            </p:nvSpPr>
            <p:spPr>
              <a:xfrm>
                <a:off x="1080000" y="6797063"/>
                <a:ext cx="720000" cy="180000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algn="l">
                  <a:lnSpc>
                    <a:spcPts val="1300"/>
                  </a:lnSpc>
                </a:pPr>
                <a:r>
                  <a:rPr lang="ko-KR" altLang="en-US" sz="1200" b="1" spc="-80" dirty="0" smtClean="0">
                    <a:solidFill>
                      <a:srgbClr val="3E3A39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맑은 고딕"/>
                  </a:rPr>
                  <a:t>영업이익</a:t>
                </a:r>
                <a:endParaRPr sz="1000" dirty="0"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endParaRPr>
              </a:p>
            </p:txBody>
          </p:sp>
          <p:sp>
            <p:nvSpPr>
              <p:cNvPr id="176" name="object 21"/>
              <p:cNvSpPr txBox="1"/>
              <p:nvPr/>
            </p:nvSpPr>
            <p:spPr>
              <a:xfrm>
                <a:off x="1080000" y="6984000"/>
                <a:ext cx="720000" cy="180000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algn="l"/>
                <a:r>
                  <a:rPr kumimoji="0" lang="en-US" altLang="ko-KR" sz="90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맑은 고딕"/>
                  </a:rPr>
                  <a:t>( </a:t>
                </a:r>
                <a:r>
                  <a:rPr kumimoji="0" lang="ko-KR" altLang="en-US" sz="90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-윤고딕320"/>
                  </a:rPr>
                  <a:t>단위 </a:t>
                </a:r>
                <a:r>
                  <a:rPr kumimoji="0" lang="en-US" altLang="ko-KR" sz="90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-윤고딕320"/>
                  </a:rPr>
                  <a:t>: </a:t>
                </a:r>
                <a:r>
                  <a:rPr kumimoji="0" lang="ko-KR" altLang="en-US" sz="90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-윤고딕320"/>
                  </a:rPr>
                  <a:t>억원 </a:t>
                </a:r>
                <a:r>
                  <a:rPr kumimoji="0" lang="en-US" altLang="ko-KR" sz="90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맑은 고딕"/>
                  </a:rPr>
                  <a:t>)</a:t>
                </a:r>
                <a:endParaRPr sz="1000" dirty="0"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endParaRPr>
              </a:p>
            </p:txBody>
          </p:sp>
        </p:grpSp>
      </p:grpSp>
      <p:sp>
        <p:nvSpPr>
          <p:cNvPr id="190" name="object 22"/>
          <p:cNvSpPr txBox="1"/>
          <p:nvPr/>
        </p:nvSpPr>
        <p:spPr>
          <a:xfrm>
            <a:off x="9828212" y="4980475"/>
            <a:ext cx="720000" cy="1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rPr>
              <a:t>000</a:t>
            </a:r>
            <a:endParaRPr lang="en-US" altLang="ko-KR" sz="1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 panose="0200060300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100000" y="8100000"/>
            <a:ext cx="2880000" cy="2880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전망</a:t>
            </a:r>
            <a:endParaRPr lang="en-US" altLang="ko-KR" b="1" spc="-15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9" name="object 21"/>
          <p:cNvSpPr txBox="1"/>
          <p:nvPr/>
        </p:nvSpPr>
        <p:spPr>
          <a:xfrm>
            <a:off x="720000" y="8589005"/>
            <a:ext cx="6120000" cy="13392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고원가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재고 소진과 상품 매출 증가 영향으로 매출 및 수익성 개선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울산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바이오중유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신규 공장 준공 완료 및 안정적인 입찰 물량 확보를 통해</a:t>
            </a:r>
            <a:endParaRPr lang="en-US" altLang="ko-KR" sz="1200" spc="-80" dirty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l">
              <a:spcBef>
                <a:spcPts val="600"/>
              </a:spcBef>
              <a:tabLst>
                <a:tab pos="72000" algn="l"/>
              </a:tabLst>
            </a:pP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본격적인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턴어라운드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기반 마련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2" name="object 21"/>
          <p:cNvSpPr txBox="1"/>
          <p:nvPr/>
        </p:nvSpPr>
        <p:spPr>
          <a:xfrm>
            <a:off x="8087300" y="8591222"/>
            <a:ext cx="6120000" cy="10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상반기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기확보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수주 물량 공급 확대에 따라 매출 성장세 본격화 전망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비입찰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부문 매출 비중 확대를 통한 수익 구조 및 영업이익률 개선 기대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1" name="Freeform 67"/>
          <p:cNvSpPr>
            <a:spLocks/>
          </p:cNvSpPr>
          <p:nvPr/>
        </p:nvSpPr>
        <p:spPr bwMode="auto">
          <a:xfrm>
            <a:off x="5367471" y="3178232"/>
            <a:ext cx="1109529" cy="2331318"/>
          </a:xfrm>
          <a:custGeom>
            <a:avLst/>
            <a:gdLst>
              <a:gd name="T0" fmla="*/ 653 w 653"/>
              <a:gd name="T1" fmla="*/ 172 h 180"/>
              <a:gd name="T2" fmla="*/ 653 w 653"/>
              <a:gd name="T3" fmla="*/ 2 h 180"/>
              <a:gd name="T4" fmla="*/ 653 w 653"/>
              <a:gd name="T5" fmla="*/ 0 h 180"/>
              <a:gd name="T6" fmla="*/ 651 w 653"/>
              <a:gd name="T7" fmla="*/ 0 h 180"/>
              <a:gd name="T8" fmla="*/ 2 w 653"/>
              <a:gd name="T9" fmla="*/ 0 h 180"/>
              <a:gd name="T10" fmla="*/ 0 w 653"/>
              <a:gd name="T11" fmla="*/ 0 h 180"/>
              <a:gd name="T12" fmla="*/ 0 w 653"/>
              <a:gd name="T13" fmla="*/ 2 h 180"/>
              <a:gd name="T14" fmla="*/ 0 w 653"/>
              <a:gd name="T1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3" h="180">
                <a:moveTo>
                  <a:pt x="653" y="172"/>
                </a:moveTo>
                <a:lnTo>
                  <a:pt x="653" y="2"/>
                </a:lnTo>
                <a:lnTo>
                  <a:pt x="653" y="0"/>
                </a:lnTo>
                <a:lnTo>
                  <a:pt x="651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180"/>
                </a:lnTo>
              </a:path>
            </a:pathLst>
          </a:custGeom>
          <a:noFill/>
          <a:ln w="6350" cap="flat">
            <a:solidFill>
              <a:srgbClr val="E6196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2" name="Rectangle 68"/>
          <p:cNvSpPr>
            <a:spLocks noChangeArrowheads="1"/>
          </p:cNvSpPr>
          <p:nvPr/>
        </p:nvSpPr>
        <p:spPr bwMode="auto">
          <a:xfrm>
            <a:off x="5542055" y="3141018"/>
            <a:ext cx="792000" cy="7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3" name="object 67"/>
          <p:cNvSpPr txBox="1"/>
          <p:nvPr/>
        </p:nvSpPr>
        <p:spPr>
          <a:xfrm>
            <a:off x="5488055" y="2871847"/>
            <a:ext cx="900000" cy="57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1300" b="1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QoQ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ctr"/>
            <a:r>
              <a:rPr lang="en-US" sz="1700" b="1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</a:t>
            </a:r>
            <a:r>
              <a:rPr lang="en-US" sz="17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35.5</a:t>
            </a:r>
            <a:r>
              <a:rPr sz="13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%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3" name="Freeform 66"/>
          <p:cNvSpPr>
            <a:spLocks/>
          </p:cNvSpPr>
          <p:nvPr/>
        </p:nvSpPr>
        <p:spPr bwMode="auto">
          <a:xfrm>
            <a:off x="7927425" y="3636712"/>
            <a:ext cx="6120000" cy="1942285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3" name="그림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054" y="1706087"/>
            <a:ext cx="382500" cy="371250"/>
          </a:xfrm>
          <a:prstGeom prst="rect">
            <a:avLst/>
          </a:prstGeom>
        </p:spPr>
      </p:pic>
      <p:graphicFrame>
        <p:nvGraphicFramePr>
          <p:cNvPr id="54" name="차트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7241541"/>
              </p:ext>
            </p:extLst>
          </p:nvPr>
        </p:nvGraphicFramePr>
        <p:xfrm>
          <a:off x="1565726" y="3634784"/>
          <a:ext cx="5536551" cy="3467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5" name="차트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49177"/>
              </p:ext>
            </p:extLst>
          </p:nvPr>
        </p:nvGraphicFramePr>
        <p:xfrm>
          <a:off x="8316000" y="3695901"/>
          <a:ext cx="5674677" cy="3129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5364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1619250"/>
            <a:ext cx="15120000" cy="4138613"/>
          </a:xfrm>
          <a:prstGeom prst="rect">
            <a:avLst/>
          </a:pr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350" y="1619250"/>
            <a:ext cx="15109826" cy="41386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실적 요약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10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10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10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10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10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1000" spc="-80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6" name="object 15"/>
          <p:cNvSpPr txBox="1"/>
          <p:nvPr/>
        </p:nvSpPr>
        <p:spPr>
          <a:xfrm>
            <a:off x="719999" y="6212605"/>
            <a:ext cx="52673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8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# 영업이익 전분기 </a:t>
            </a:r>
            <a:r>
              <a:rPr sz="2400" spc="-8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대비</a:t>
            </a:r>
            <a:r>
              <a:rPr sz="2400" spc="-8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+115</a:t>
            </a:r>
            <a:r>
              <a:rPr lang="en-US"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.0</a:t>
            </a:r>
            <a:r>
              <a:rPr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%</a:t>
            </a:r>
            <a:r>
              <a:rPr lang="en-US"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ko-KR" altLang="en-US"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증가</a:t>
            </a:r>
            <a:endParaRPr sz="2400" spc="-8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7" name="object 9"/>
          <p:cNvSpPr txBox="1"/>
          <p:nvPr/>
        </p:nvSpPr>
        <p:spPr>
          <a:xfrm>
            <a:off x="720000" y="1944000"/>
            <a:ext cx="47092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8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# </a:t>
            </a:r>
            <a:r>
              <a:rPr sz="2400" spc="-8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매출액 전분기 </a:t>
            </a:r>
            <a:r>
              <a:rPr sz="2400" spc="-8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대비</a:t>
            </a:r>
            <a:r>
              <a:rPr sz="2400" spc="-8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 </a:t>
            </a:r>
            <a:r>
              <a:rPr lang="en-US"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+2.5</a:t>
            </a:r>
            <a:r>
              <a:rPr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% </a:t>
            </a:r>
            <a:r>
              <a:rPr lang="ko-KR" altLang="en-US" sz="2400" spc="-80" dirty="0" smtClean="0">
                <a:solidFill>
                  <a:srgbClr val="77118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증가</a:t>
            </a:r>
            <a:endParaRPr sz="2400" spc="-8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720000" y="2663825"/>
            <a:ext cx="2087563" cy="2662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720000" y="5291138"/>
            <a:ext cx="2087563" cy="34925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5" name="그룹 104"/>
          <p:cNvGrpSpPr/>
          <p:nvPr/>
        </p:nvGrpSpPr>
        <p:grpSpPr>
          <a:xfrm>
            <a:off x="2915513" y="2663825"/>
            <a:ext cx="2087563" cy="2662238"/>
            <a:chOff x="2919413" y="2663825"/>
            <a:chExt cx="2087563" cy="2662238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2919413" y="2663825"/>
              <a:ext cx="2087563" cy="26622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Rectangle 18"/>
            <p:cNvSpPr>
              <a:spLocks noChangeArrowheads="1"/>
            </p:cNvSpPr>
            <p:nvPr/>
          </p:nvSpPr>
          <p:spPr bwMode="auto">
            <a:xfrm>
              <a:off x="2919413" y="5291138"/>
              <a:ext cx="2087563" cy="3492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111025" y="2663825"/>
            <a:ext cx="2084388" cy="2662238"/>
            <a:chOff x="5114925" y="2663825"/>
            <a:chExt cx="2084388" cy="2662238"/>
          </a:xfrm>
        </p:grpSpPr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5114925" y="2663825"/>
              <a:ext cx="2084388" cy="26622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Rectangle 20"/>
            <p:cNvSpPr>
              <a:spLocks noChangeArrowheads="1"/>
            </p:cNvSpPr>
            <p:nvPr/>
          </p:nvSpPr>
          <p:spPr bwMode="auto">
            <a:xfrm>
              <a:off x="5114925" y="5291138"/>
              <a:ext cx="2084388" cy="34925"/>
            </a:xfrm>
            <a:prstGeom prst="rect">
              <a:avLst/>
            </a:prstGeom>
            <a:solidFill>
              <a:srgbClr val="E61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8" name="Oval 22"/>
          <p:cNvSpPr>
            <a:spLocks noChangeArrowheads="1"/>
          </p:cNvSpPr>
          <p:nvPr/>
        </p:nvSpPr>
        <p:spPr bwMode="auto">
          <a:xfrm>
            <a:off x="1297850" y="2951163"/>
            <a:ext cx="935038" cy="936625"/>
          </a:xfrm>
          <a:prstGeom prst="ellipse">
            <a:avLst/>
          </a:prstGeom>
          <a:solidFill>
            <a:srgbClr val="F0EC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5685700" y="2951163"/>
            <a:ext cx="935038" cy="936625"/>
          </a:xfrm>
          <a:prstGeom prst="ellipse">
            <a:avLst/>
          </a:prstGeom>
          <a:solidFill>
            <a:srgbClr val="F0EC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9" name="그룹 108"/>
          <p:cNvGrpSpPr/>
          <p:nvPr/>
        </p:nvGrpSpPr>
        <p:grpSpPr>
          <a:xfrm>
            <a:off x="5987325" y="3290888"/>
            <a:ext cx="333375" cy="254000"/>
            <a:chOff x="5991225" y="3290888"/>
            <a:chExt cx="333375" cy="254000"/>
          </a:xfrm>
        </p:grpSpPr>
        <p:sp>
          <p:nvSpPr>
            <p:cNvPr id="62" name="Freeform 56"/>
            <p:cNvSpPr>
              <a:spLocks noEditPoints="1"/>
            </p:cNvSpPr>
            <p:nvPr/>
          </p:nvSpPr>
          <p:spPr bwMode="auto">
            <a:xfrm>
              <a:off x="5991225" y="3290888"/>
              <a:ext cx="333375" cy="254000"/>
            </a:xfrm>
            <a:custGeom>
              <a:avLst/>
              <a:gdLst>
                <a:gd name="T0" fmla="*/ 97 w 105"/>
                <a:gd name="T1" fmla="*/ 75 h 80"/>
                <a:gd name="T2" fmla="*/ 8 w 105"/>
                <a:gd name="T3" fmla="*/ 75 h 80"/>
                <a:gd name="T4" fmla="*/ 6 w 105"/>
                <a:gd name="T5" fmla="*/ 72 h 80"/>
                <a:gd name="T6" fmla="*/ 6 w 105"/>
                <a:gd name="T7" fmla="*/ 27 h 80"/>
                <a:gd name="T8" fmla="*/ 100 w 105"/>
                <a:gd name="T9" fmla="*/ 27 h 80"/>
                <a:gd name="T10" fmla="*/ 100 w 105"/>
                <a:gd name="T11" fmla="*/ 72 h 80"/>
                <a:gd name="T12" fmla="*/ 97 w 105"/>
                <a:gd name="T13" fmla="*/ 75 h 80"/>
                <a:gd name="T14" fmla="*/ 8 w 105"/>
                <a:gd name="T15" fmla="*/ 6 h 80"/>
                <a:gd name="T16" fmla="*/ 97 w 105"/>
                <a:gd name="T17" fmla="*/ 6 h 80"/>
                <a:gd name="T18" fmla="*/ 100 w 105"/>
                <a:gd name="T19" fmla="*/ 8 h 80"/>
                <a:gd name="T20" fmla="*/ 100 w 105"/>
                <a:gd name="T21" fmla="*/ 21 h 80"/>
                <a:gd name="T22" fmla="*/ 6 w 105"/>
                <a:gd name="T23" fmla="*/ 21 h 80"/>
                <a:gd name="T24" fmla="*/ 6 w 105"/>
                <a:gd name="T25" fmla="*/ 8 h 80"/>
                <a:gd name="T26" fmla="*/ 8 w 105"/>
                <a:gd name="T27" fmla="*/ 6 h 80"/>
                <a:gd name="T28" fmla="*/ 97 w 105"/>
                <a:gd name="T29" fmla="*/ 0 h 80"/>
                <a:gd name="T30" fmla="*/ 8 w 105"/>
                <a:gd name="T31" fmla="*/ 0 h 80"/>
                <a:gd name="T32" fmla="*/ 0 w 105"/>
                <a:gd name="T33" fmla="*/ 8 h 80"/>
                <a:gd name="T34" fmla="*/ 0 w 105"/>
                <a:gd name="T35" fmla="*/ 72 h 80"/>
                <a:gd name="T36" fmla="*/ 8 w 105"/>
                <a:gd name="T37" fmla="*/ 80 h 80"/>
                <a:gd name="T38" fmla="*/ 97 w 105"/>
                <a:gd name="T39" fmla="*/ 80 h 80"/>
                <a:gd name="T40" fmla="*/ 105 w 105"/>
                <a:gd name="T41" fmla="*/ 72 h 80"/>
                <a:gd name="T42" fmla="*/ 105 w 105"/>
                <a:gd name="T43" fmla="*/ 8 h 80"/>
                <a:gd name="T44" fmla="*/ 97 w 105"/>
                <a:gd name="T4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" h="80">
                  <a:moveTo>
                    <a:pt x="97" y="75"/>
                  </a:moveTo>
                  <a:cubicBezTo>
                    <a:pt x="8" y="75"/>
                    <a:pt x="8" y="75"/>
                    <a:pt x="8" y="75"/>
                  </a:cubicBezTo>
                  <a:cubicBezTo>
                    <a:pt x="7" y="75"/>
                    <a:pt x="6" y="74"/>
                    <a:pt x="6" y="72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72"/>
                    <a:pt x="100" y="72"/>
                    <a:pt x="100" y="72"/>
                  </a:cubicBezTo>
                  <a:cubicBezTo>
                    <a:pt x="100" y="74"/>
                    <a:pt x="98" y="75"/>
                    <a:pt x="97" y="75"/>
                  </a:cubicBezTo>
                  <a:moveTo>
                    <a:pt x="8" y="6"/>
                  </a:moveTo>
                  <a:cubicBezTo>
                    <a:pt x="97" y="6"/>
                    <a:pt x="97" y="6"/>
                    <a:pt x="97" y="6"/>
                  </a:cubicBezTo>
                  <a:cubicBezTo>
                    <a:pt x="98" y="6"/>
                    <a:pt x="100" y="7"/>
                    <a:pt x="100" y="8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7" y="6"/>
                    <a:pt x="8" y="6"/>
                  </a:cubicBezTo>
                  <a:moveTo>
                    <a:pt x="97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7"/>
                    <a:pt x="4" y="80"/>
                    <a:pt x="8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102" y="80"/>
                    <a:pt x="105" y="77"/>
                    <a:pt x="105" y="72"/>
                  </a:cubicBezTo>
                  <a:cubicBezTo>
                    <a:pt x="105" y="8"/>
                    <a:pt x="105" y="8"/>
                    <a:pt x="105" y="8"/>
                  </a:cubicBezTo>
                  <a:cubicBezTo>
                    <a:pt x="105" y="4"/>
                    <a:pt x="102" y="0"/>
                    <a:pt x="97" y="0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3" name="Oval 57"/>
            <p:cNvSpPr>
              <a:spLocks noChangeArrowheads="1"/>
            </p:cNvSpPr>
            <p:nvPr/>
          </p:nvSpPr>
          <p:spPr bwMode="auto">
            <a:xfrm>
              <a:off x="6026150" y="3322638"/>
              <a:ext cx="22225" cy="22225"/>
            </a:xfrm>
            <a:prstGeom prst="ellipse">
              <a:avLst/>
            </a:pr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4" name="Oval 58"/>
            <p:cNvSpPr>
              <a:spLocks noChangeArrowheads="1"/>
            </p:cNvSpPr>
            <p:nvPr/>
          </p:nvSpPr>
          <p:spPr bwMode="auto">
            <a:xfrm>
              <a:off x="6057900" y="3322638"/>
              <a:ext cx="25400" cy="22225"/>
            </a:xfrm>
            <a:prstGeom prst="ellipse">
              <a:avLst/>
            </a:pr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5" name="Oval 59"/>
            <p:cNvSpPr>
              <a:spLocks noChangeArrowheads="1"/>
            </p:cNvSpPr>
            <p:nvPr/>
          </p:nvSpPr>
          <p:spPr bwMode="auto">
            <a:xfrm>
              <a:off x="6092825" y="3322638"/>
              <a:ext cx="25400" cy="22225"/>
            </a:xfrm>
            <a:prstGeom prst="ellipse">
              <a:avLst/>
            </a:pr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6" name="Freeform 60"/>
            <p:cNvSpPr>
              <a:spLocks noEditPoints="1"/>
            </p:cNvSpPr>
            <p:nvPr/>
          </p:nvSpPr>
          <p:spPr bwMode="auto">
            <a:xfrm>
              <a:off x="6105525" y="3389313"/>
              <a:ext cx="104775" cy="120650"/>
            </a:xfrm>
            <a:custGeom>
              <a:avLst/>
              <a:gdLst>
                <a:gd name="T0" fmla="*/ 28 w 33"/>
                <a:gd name="T1" fmla="*/ 33 h 38"/>
                <a:gd name="T2" fmla="*/ 5 w 33"/>
                <a:gd name="T3" fmla="*/ 33 h 38"/>
                <a:gd name="T4" fmla="*/ 5 w 33"/>
                <a:gd name="T5" fmla="*/ 15 h 38"/>
                <a:gd name="T6" fmla="*/ 28 w 33"/>
                <a:gd name="T7" fmla="*/ 15 h 38"/>
                <a:gd name="T8" fmla="*/ 28 w 33"/>
                <a:gd name="T9" fmla="*/ 33 h 38"/>
                <a:gd name="T10" fmla="*/ 17 w 33"/>
                <a:gd name="T11" fmla="*/ 5 h 38"/>
                <a:gd name="T12" fmla="*/ 23 w 33"/>
                <a:gd name="T13" fmla="*/ 11 h 38"/>
                <a:gd name="T14" fmla="*/ 10 w 33"/>
                <a:gd name="T15" fmla="*/ 11 h 38"/>
                <a:gd name="T16" fmla="*/ 17 w 33"/>
                <a:gd name="T17" fmla="*/ 5 h 38"/>
                <a:gd name="T18" fmla="*/ 29 w 33"/>
                <a:gd name="T19" fmla="*/ 11 h 38"/>
                <a:gd name="T20" fmla="*/ 28 w 33"/>
                <a:gd name="T21" fmla="*/ 11 h 38"/>
                <a:gd name="T22" fmla="*/ 17 w 33"/>
                <a:gd name="T23" fmla="*/ 0 h 38"/>
                <a:gd name="T24" fmla="*/ 5 w 33"/>
                <a:gd name="T25" fmla="*/ 11 h 38"/>
                <a:gd name="T26" fmla="*/ 4 w 33"/>
                <a:gd name="T27" fmla="*/ 11 h 38"/>
                <a:gd name="T28" fmla="*/ 0 w 33"/>
                <a:gd name="T29" fmla="*/ 15 h 38"/>
                <a:gd name="T30" fmla="*/ 0 w 33"/>
                <a:gd name="T31" fmla="*/ 34 h 38"/>
                <a:gd name="T32" fmla="*/ 4 w 33"/>
                <a:gd name="T33" fmla="*/ 38 h 38"/>
                <a:gd name="T34" fmla="*/ 29 w 33"/>
                <a:gd name="T35" fmla="*/ 38 h 38"/>
                <a:gd name="T36" fmla="*/ 33 w 33"/>
                <a:gd name="T37" fmla="*/ 34 h 38"/>
                <a:gd name="T38" fmla="*/ 33 w 33"/>
                <a:gd name="T39" fmla="*/ 15 h 38"/>
                <a:gd name="T40" fmla="*/ 29 w 33"/>
                <a:gd name="T41" fmla="*/ 1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38">
                  <a:moveTo>
                    <a:pt x="28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28" y="15"/>
                    <a:pt x="28" y="15"/>
                    <a:pt x="28" y="15"/>
                  </a:cubicBezTo>
                  <a:lnTo>
                    <a:pt x="28" y="33"/>
                  </a:lnTo>
                  <a:close/>
                  <a:moveTo>
                    <a:pt x="17" y="5"/>
                  </a:moveTo>
                  <a:cubicBezTo>
                    <a:pt x="20" y="5"/>
                    <a:pt x="23" y="8"/>
                    <a:pt x="23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8"/>
                    <a:pt x="13" y="5"/>
                    <a:pt x="17" y="5"/>
                  </a:cubicBezTo>
                  <a:moveTo>
                    <a:pt x="29" y="11"/>
                  </a:moveTo>
                  <a:cubicBezTo>
                    <a:pt x="28" y="11"/>
                    <a:pt x="28" y="11"/>
                    <a:pt x="28" y="11"/>
                  </a:cubicBezTo>
                  <a:cubicBezTo>
                    <a:pt x="28" y="5"/>
                    <a:pt x="23" y="0"/>
                    <a:pt x="17" y="0"/>
                  </a:cubicBezTo>
                  <a:cubicBezTo>
                    <a:pt x="10" y="0"/>
                    <a:pt x="5" y="5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2" y="11"/>
                    <a:pt x="0" y="12"/>
                    <a:pt x="0" y="1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38"/>
                    <a:pt x="4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31" y="38"/>
                    <a:pt x="33" y="37"/>
                    <a:pt x="33" y="3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2"/>
                    <a:pt x="31" y="11"/>
                    <a:pt x="29" y="11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7" name="Freeform 61"/>
            <p:cNvSpPr>
              <a:spLocks/>
            </p:cNvSpPr>
            <p:nvPr/>
          </p:nvSpPr>
          <p:spPr bwMode="auto">
            <a:xfrm>
              <a:off x="6146800" y="3446463"/>
              <a:ext cx="22225" cy="41275"/>
            </a:xfrm>
            <a:custGeom>
              <a:avLst/>
              <a:gdLst>
                <a:gd name="T0" fmla="*/ 1 w 7"/>
                <a:gd name="T1" fmla="*/ 7 h 13"/>
                <a:gd name="T2" fmla="*/ 1 w 7"/>
                <a:gd name="T3" fmla="*/ 10 h 13"/>
                <a:gd name="T4" fmla="*/ 4 w 7"/>
                <a:gd name="T5" fmla="*/ 13 h 13"/>
                <a:gd name="T6" fmla="*/ 6 w 7"/>
                <a:gd name="T7" fmla="*/ 10 h 13"/>
                <a:gd name="T8" fmla="*/ 6 w 7"/>
                <a:gd name="T9" fmla="*/ 7 h 13"/>
                <a:gd name="T10" fmla="*/ 6 w 7"/>
                <a:gd name="T11" fmla="*/ 7 h 13"/>
                <a:gd name="T12" fmla="*/ 7 w 7"/>
                <a:gd name="T13" fmla="*/ 4 h 13"/>
                <a:gd name="T14" fmla="*/ 4 w 7"/>
                <a:gd name="T15" fmla="*/ 0 h 13"/>
                <a:gd name="T16" fmla="*/ 0 w 7"/>
                <a:gd name="T17" fmla="*/ 4 h 13"/>
                <a:gd name="T18" fmla="*/ 1 w 7"/>
                <a:gd name="T19" fmla="*/ 7 h 13"/>
                <a:gd name="T20" fmla="*/ 1 w 7"/>
                <a:gd name="T21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3">
                  <a:moveTo>
                    <a:pt x="1" y="7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2"/>
                    <a:pt x="2" y="13"/>
                    <a:pt x="4" y="13"/>
                  </a:cubicBezTo>
                  <a:cubicBezTo>
                    <a:pt x="5" y="13"/>
                    <a:pt x="6" y="12"/>
                    <a:pt x="6" y="1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5"/>
                    <a:pt x="7" y="4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07" name="그룹 106"/>
          <p:cNvGrpSpPr/>
          <p:nvPr/>
        </p:nvGrpSpPr>
        <p:grpSpPr>
          <a:xfrm>
            <a:off x="1597888" y="3287713"/>
            <a:ext cx="333375" cy="260350"/>
            <a:chOff x="1601788" y="3287713"/>
            <a:chExt cx="333375" cy="260350"/>
          </a:xfrm>
        </p:grpSpPr>
        <p:sp>
          <p:nvSpPr>
            <p:cNvPr id="74" name="Freeform 68"/>
            <p:cNvSpPr>
              <a:spLocks noEditPoints="1"/>
            </p:cNvSpPr>
            <p:nvPr/>
          </p:nvSpPr>
          <p:spPr bwMode="auto">
            <a:xfrm>
              <a:off x="1601788" y="3287713"/>
              <a:ext cx="260350" cy="260350"/>
            </a:xfrm>
            <a:custGeom>
              <a:avLst/>
              <a:gdLst>
                <a:gd name="T0" fmla="*/ 41 w 82"/>
                <a:gd name="T1" fmla="*/ 6 h 82"/>
                <a:gd name="T2" fmla="*/ 5 w 82"/>
                <a:gd name="T3" fmla="*/ 41 h 82"/>
                <a:gd name="T4" fmla="*/ 41 w 82"/>
                <a:gd name="T5" fmla="*/ 77 h 82"/>
                <a:gd name="T6" fmla="*/ 77 w 82"/>
                <a:gd name="T7" fmla="*/ 41 h 82"/>
                <a:gd name="T8" fmla="*/ 41 w 82"/>
                <a:gd name="T9" fmla="*/ 6 h 82"/>
                <a:gd name="T10" fmla="*/ 41 w 82"/>
                <a:gd name="T11" fmla="*/ 82 h 82"/>
                <a:gd name="T12" fmla="*/ 0 w 82"/>
                <a:gd name="T13" fmla="*/ 41 h 82"/>
                <a:gd name="T14" fmla="*/ 41 w 82"/>
                <a:gd name="T15" fmla="*/ 0 h 82"/>
                <a:gd name="T16" fmla="*/ 82 w 82"/>
                <a:gd name="T17" fmla="*/ 41 h 82"/>
                <a:gd name="T18" fmla="*/ 41 w 82"/>
                <a:gd name="T1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41" y="6"/>
                  </a:moveTo>
                  <a:cubicBezTo>
                    <a:pt x="21" y="6"/>
                    <a:pt x="5" y="22"/>
                    <a:pt x="5" y="41"/>
                  </a:cubicBezTo>
                  <a:cubicBezTo>
                    <a:pt x="5" y="61"/>
                    <a:pt x="21" y="77"/>
                    <a:pt x="41" y="77"/>
                  </a:cubicBezTo>
                  <a:cubicBezTo>
                    <a:pt x="61" y="77"/>
                    <a:pt x="77" y="61"/>
                    <a:pt x="77" y="41"/>
                  </a:cubicBezTo>
                  <a:cubicBezTo>
                    <a:pt x="77" y="22"/>
                    <a:pt x="61" y="6"/>
                    <a:pt x="41" y="6"/>
                  </a:cubicBezTo>
                  <a:moveTo>
                    <a:pt x="41" y="82"/>
                  </a:moveTo>
                  <a:cubicBezTo>
                    <a:pt x="18" y="82"/>
                    <a:pt x="0" y="64"/>
                    <a:pt x="0" y="41"/>
                  </a:cubicBezTo>
                  <a:cubicBezTo>
                    <a:pt x="0" y="19"/>
                    <a:pt x="18" y="0"/>
                    <a:pt x="41" y="0"/>
                  </a:cubicBezTo>
                  <a:cubicBezTo>
                    <a:pt x="63" y="0"/>
                    <a:pt x="82" y="19"/>
                    <a:pt x="82" y="41"/>
                  </a:cubicBezTo>
                  <a:cubicBezTo>
                    <a:pt x="82" y="64"/>
                    <a:pt x="63" y="82"/>
                    <a:pt x="41" y="82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5" name="Freeform 69"/>
            <p:cNvSpPr>
              <a:spLocks noEditPoints="1"/>
            </p:cNvSpPr>
            <p:nvPr/>
          </p:nvSpPr>
          <p:spPr bwMode="auto">
            <a:xfrm>
              <a:off x="1639888" y="3328988"/>
              <a:ext cx="184150" cy="180975"/>
            </a:xfrm>
            <a:custGeom>
              <a:avLst/>
              <a:gdLst>
                <a:gd name="T0" fmla="*/ 29 w 58"/>
                <a:gd name="T1" fmla="*/ 5 h 57"/>
                <a:gd name="T2" fmla="*/ 5 w 58"/>
                <a:gd name="T3" fmla="*/ 28 h 57"/>
                <a:gd name="T4" fmla="*/ 29 w 58"/>
                <a:gd name="T5" fmla="*/ 52 h 57"/>
                <a:gd name="T6" fmla="*/ 52 w 58"/>
                <a:gd name="T7" fmla="*/ 28 h 57"/>
                <a:gd name="T8" fmla="*/ 29 w 58"/>
                <a:gd name="T9" fmla="*/ 5 h 57"/>
                <a:gd name="T10" fmla="*/ 29 w 58"/>
                <a:gd name="T11" fmla="*/ 57 h 57"/>
                <a:gd name="T12" fmla="*/ 0 w 58"/>
                <a:gd name="T13" fmla="*/ 28 h 57"/>
                <a:gd name="T14" fmla="*/ 29 w 58"/>
                <a:gd name="T15" fmla="*/ 0 h 57"/>
                <a:gd name="T16" fmla="*/ 58 w 58"/>
                <a:gd name="T17" fmla="*/ 28 h 57"/>
                <a:gd name="T18" fmla="*/ 29 w 58"/>
                <a:gd name="T1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7">
                  <a:moveTo>
                    <a:pt x="29" y="5"/>
                  </a:moveTo>
                  <a:cubicBezTo>
                    <a:pt x="16" y="5"/>
                    <a:pt x="5" y="15"/>
                    <a:pt x="5" y="28"/>
                  </a:cubicBezTo>
                  <a:cubicBezTo>
                    <a:pt x="5" y="41"/>
                    <a:pt x="16" y="52"/>
                    <a:pt x="29" y="52"/>
                  </a:cubicBezTo>
                  <a:cubicBezTo>
                    <a:pt x="42" y="52"/>
                    <a:pt x="52" y="41"/>
                    <a:pt x="52" y="28"/>
                  </a:cubicBezTo>
                  <a:cubicBezTo>
                    <a:pt x="52" y="15"/>
                    <a:pt x="42" y="5"/>
                    <a:pt x="29" y="5"/>
                  </a:cubicBezTo>
                  <a:moveTo>
                    <a:pt x="29" y="57"/>
                  </a:moveTo>
                  <a:cubicBezTo>
                    <a:pt x="13" y="57"/>
                    <a:pt x="0" y="44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8" y="12"/>
                    <a:pt x="58" y="28"/>
                  </a:cubicBezTo>
                  <a:cubicBezTo>
                    <a:pt x="58" y="44"/>
                    <a:pt x="45" y="57"/>
                    <a:pt x="29" y="57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6" name="Freeform 70"/>
            <p:cNvSpPr>
              <a:spLocks noEditPoints="1"/>
            </p:cNvSpPr>
            <p:nvPr/>
          </p:nvSpPr>
          <p:spPr bwMode="auto">
            <a:xfrm>
              <a:off x="1677988" y="3363913"/>
              <a:ext cx="107950" cy="107950"/>
            </a:xfrm>
            <a:custGeom>
              <a:avLst/>
              <a:gdLst>
                <a:gd name="T0" fmla="*/ 17 w 34"/>
                <a:gd name="T1" fmla="*/ 6 h 34"/>
                <a:gd name="T2" fmla="*/ 5 w 34"/>
                <a:gd name="T3" fmla="*/ 17 h 34"/>
                <a:gd name="T4" fmla="*/ 17 w 34"/>
                <a:gd name="T5" fmla="*/ 29 h 34"/>
                <a:gd name="T6" fmla="*/ 28 w 34"/>
                <a:gd name="T7" fmla="*/ 17 h 34"/>
                <a:gd name="T8" fmla="*/ 17 w 34"/>
                <a:gd name="T9" fmla="*/ 6 h 34"/>
                <a:gd name="T10" fmla="*/ 17 w 34"/>
                <a:gd name="T11" fmla="*/ 34 h 34"/>
                <a:gd name="T12" fmla="*/ 0 w 34"/>
                <a:gd name="T13" fmla="*/ 17 h 34"/>
                <a:gd name="T14" fmla="*/ 17 w 34"/>
                <a:gd name="T15" fmla="*/ 0 h 34"/>
                <a:gd name="T16" fmla="*/ 34 w 34"/>
                <a:gd name="T17" fmla="*/ 17 h 34"/>
                <a:gd name="T18" fmla="*/ 17 w 34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6"/>
                  </a:moveTo>
                  <a:cubicBezTo>
                    <a:pt x="10" y="6"/>
                    <a:pt x="5" y="11"/>
                    <a:pt x="5" y="17"/>
                  </a:cubicBezTo>
                  <a:cubicBezTo>
                    <a:pt x="5" y="24"/>
                    <a:pt x="10" y="29"/>
                    <a:pt x="17" y="29"/>
                  </a:cubicBezTo>
                  <a:cubicBezTo>
                    <a:pt x="23" y="29"/>
                    <a:pt x="28" y="24"/>
                    <a:pt x="28" y="17"/>
                  </a:cubicBezTo>
                  <a:cubicBezTo>
                    <a:pt x="28" y="11"/>
                    <a:pt x="23" y="6"/>
                    <a:pt x="17" y="6"/>
                  </a:cubicBezTo>
                  <a:moveTo>
                    <a:pt x="17" y="34"/>
                  </a:moveTo>
                  <a:cubicBezTo>
                    <a:pt x="8" y="34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7" name="Freeform 71"/>
            <p:cNvSpPr>
              <a:spLocks/>
            </p:cNvSpPr>
            <p:nvPr/>
          </p:nvSpPr>
          <p:spPr bwMode="auto">
            <a:xfrm>
              <a:off x="1731963" y="3532188"/>
              <a:ext cx="203200" cy="15875"/>
            </a:xfrm>
            <a:custGeom>
              <a:avLst/>
              <a:gdLst>
                <a:gd name="T0" fmla="*/ 64 w 64"/>
                <a:gd name="T1" fmla="*/ 3 h 5"/>
                <a:gd name="T2" fmla="*/ 61 w 64"/>
                <a:gd name="T3" fmla="*/ 5 h 5"/>
                <a:gd name="T4" fmla="*/ 2 w 64"/>
                <a:gd name="T5" fmla="*/ 5 h 5"/>
                <a:gd name="T6" fmla="*/ 0 w 64"/>
                <a:gd name="T7" fmla="*/ 3 h 5"/>
                <a:gd name="T8" fmla="*/ 2 w 64"/>
                <a:gd name="T9" fmla="*/ 0 h 5"/>
                <a:gd name="T10" fmla="*/ 61 w 64"/>
                <a:gd name="T11" fmla="*/ 0 h 5"/>
                <a:gd name="T12" fmla="*/ 64 w 64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5">
                  <a:moveTo>
                    <a:pt x="64" y="3"/>
                  </a:moveTo>
                  <a:cubicBezTo>
                    <a:pt x="64" y="4"/>
                    <a:pt x="62" y="5"/>
                    <a:pt x="6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2" y="0"/>
                    <a:pt x="64" y="1"/>
                    <a:pt x="64" y="3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720000" y="6876000"/>
            <a:ext cx="2088000" cy="2664000"/>
          </a:xfrm>
          <a:prstGeom prst="rect">
            <a:avLst/>
          </a:prstGeom>
          <a:noFill/>
          <a:ln w="12700" cap="flat">
            <a:solidFill>
              <a:srgbClr val="F8F8F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20000" y="9505075"/>
            <a:ext cx="2087563" cy="34925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915513" y="6876000"/>
            <a:ext cx="2088000" cy="2664000"/>
            <a:chOff x="2915512" y="6876000"/>
            <a:chExt cx="2088000" cy="2664000"/>
          </a:xfrm>
        </p:grpSpPr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2915512" y="6876000"/>
              <a:ext cx="2088000" cy="2664000"/>
            </a:xfrm>
            <a:prstGeom prst="rect">
              <a:avLst/>
            </a:prstGeom>
            <a:noFill/>
            <a:ln w="12700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Rectangle 19"/>
            <p:cNvSpPr>
              <a:spLocks noChangeArrowheads="1"/>
            </p:cNvSpPr>
            <p:nvPr/>
          </p:nvSpPr>
          <p:spPr bwMode="auto">
            <a:xfrm>
              <a:off x="2915512" y="9505075"/>
              <a:ext cx="2087563" cy="3492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59" name="그룹 158"/>
          <p:cNvGrpSpPr/>
          <p:nvPr/>
        </p:nvGrpSpPr>
        <p:grpSpPr>
          <a:xfrm>
            <a:off x="5111025" y="6876000"/>
            <a:ext cx="2088975" cy="2664000"/>
            <a:chOff x="5111025" y="6876000"/>
            <a:chExt cx="2088975" cy="2664000"/>
          </a:xfrm>
        </p:grpSpPr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5112000" y="6876000"/>
              <a:ext cx="2088000" cy="2664000"/>
            </a:xfrm>
            <a:prstGeom prst="rect">
              <a:avLst/>
            </a:prstGeom>
            <a:noFill/>
            <a:ln w="12700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Rectangle 21"/>
            <p:cNvSpPr>
              <a:spLocks noChangeArrowheads="1"/>
            </p:cNvSpPr>
            <p:nvPr/>
          </p:nvSpPr>
          <p:spPr bwMode="auto">
            <a:xfrm>
              <a:off x="5111025" y="9505075"/>
              <a:ext cx="2088000" cy="34925"/>
            </a:xfrm>
            <a:prstGeom prst="rect">
              <a:avLst/>
            </a:prstGeom>
            <a:solidFill>
              <a:srgbClr val="E61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9" name="Oval 23"/>
          <p:cNvSpPr>
            <a:spLocks noChangeArrowheads="1"/>
          </p:cNvSpPr>
          <p:nvPr/>
        </p:nvSpPr>
        <p:spPr bwMode="auto">
          <a:xfrm>
            <a:off x="1297850" y="7158575"/>
            <a:ext cx="935038" cy="933450"/>
          </a:xfrm>
          <a:prstGeom prst="ellipse">
            <a:avLst/>
          </a:prstGeom>
          <a:solidFill>
            <a:srgbClr val="F0EC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Oval 27"/>
          <p:cNvSpPr>
            <a:spLocks noChangeArrowheads="1"/>
          </p:cNvSpPr>
          <p:nvPr/>
        </p:nvSpPr>
        <p:spPr bwMode="auto">
          <a:xfrm>
            <a:off x="5685700" y="7158575"/>
            <a:ext cx="935038" cy="933450"/>
          </a:xfrm>
          <a:prstGeom prst="ellipse">
            <a:avLst/>
          </a:prstGeom>
          <a:solidFill>
            <a:srgbClr val="F0EC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0" name="그룹 109"/>
          <p:cNvGrpSpPr/>
          <p:nvPr/>
        </p:nvGrpSpPr>
        <p:grpSpPr>
          <a:xfrm>
            <a:off x="5987325" y="7498300"/>
            <a:ext cx="333375" cy="254000"/>
            <a:chOff x="5991225" y="7504113"/>
            <a:chExt cx="333375" cy="254000"/>
          </a:xfrm>
        </p:grpSpPr>
        <p:sp>
          <p:nvSpPr>
            <p:cNvPr id="68" name="Freeform 62"/>
            <p:cNvSpPr>
              <a:spLocks noEditPoints="1"/>
            </p:cNvSpPr>
            <p:nvPr/>
          </p:nvSpPr>
          <p:spPr bwMode="auto">
            <a:xfrm>
              <a:off x="5991225" y="7504113"/>
              <a:ext cx="333375" cy="254000"/>
            </a:xfrm>
            <a:custGeom>
              <a:avLst/>
              <a:gdLst>
                <a:gd name="T0" fmla="*/ 97 w 105"/>
                <a:gd name="T1" fmla="*/ 74 h 80"/>
                <a:gd name="T2" fmla="*/ 8 w 105"/>
                <a:gd name="T3" fmla="*/ 74 h 80"/>
                <a:gd name="T4" fmla="*/ 6 w 105"/>
                <a:gd name="T5" fmla="*/ 72 h 80"/>
                <a:gd name="T6" fmla="*/ 6 w 105"/>
                <a:gd name="T7" fmla="*/ 26 h 80"/>
                <a:gd name="T8" fmla="*/ 100 w 105"/>
                <a:gd name="T9" fmla="*/ 26 h 80"/>
                <a:gd name="T10" fmla="*/ 100 w 105"/>
                <a:gd name="T11" fmla="*/ 72 h 80"/>
                <a:gd name="T12" fmla="*/ 97 w 105"/>
                <a:gd name="T13" fmla="*/ 74 h 80"/>
                <a:gd name="T14" fmla="*/ 8 w 105"/>
                <a:gd name="T15" fmla="*/ 5 h 80"/>
                <a:gd name="T16" fmla="*/ 97 w 105"/>
                <a:gd name="T17" fmla="*/ 5 h 80"/>
                <a:gd name="T18" fmla="*/ 100 w 105"/>
                <a:gd name="T19" fmla="*/ 8 h 80"/>
                <a:gd name="T20" fmla="*/ 100 w 105"/>
                <a:gd name="T21" fmla="*/ 21 h 80"/>
                <a:gd name="T22" fmla="*/ 6 w 105"/>
                <a:gd name="T23" fmla="*/ 21 h 80"/>
                <a:gd name="T24" fmla="*/ 6 w 105"/>
                <a:gd name="T25" fmla="*/ 8 h 80"/>
                <a:gd name="T26" fmla="*/ 8 w 105"/>
                <a:gd name="T27" fmla="*/ 5 h 80"/>
                <a:gd name="T28" fmla="*/ 97 w 105"/>
                <a:gd name="T29" fmla="*/ 0 h 80"/>
                <a:gd name="T30" fmla="*/ 8 w 105"/>
                <a:gd name="T31" fmla="*/ 0 h 80"/>
                <a:gd name="T32" fmla="*/ 0 w 105"/>
                <a:gd name="T33" fmla="*/ 8 h 80"/>
                <a:gd name="T34" fmla="*/ 0 w 105"/>
                <a:gd name="T35" fmla="*/ 72 h 80"/>
                <a:gd name="T36" fmla="*/ 8 w 105"/>
                <a:gd name="T37" fmla="*/ 80 h 80"/>
                <a:gd name="T38" fmla="*/ 97 w 105"/>
                <a:gd name="T39" fmla="*/ 80 h 80"/>
                <a:gd name="T40" fmla="*/ 105 w 105"/>
                <a:gd name="T41" fmla="*/ 72 h 80"/>
                <a:gd name="T42" fmla="*/ 105 w 105"/>
                <a:gd name="T43" fmla="*/ 8 h 80"/>
                <a:gd name="T44" fmla="*/ 97 w 105"/>
                <a:gd name="T4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" h="80">
                  <a:moveTo>
                    <a:pt x="97" y="74"/>
                  </a:moveTo>
                  <a:cubicBezTo>
                    <a:pt x="8" y="74"/>
                    <a:pt x="8" y="74"/>
                    <a:pt x="8" y="74"/>
                  </a:cubicBezTo>
                  <a:cubicBezTo>
                    <a:pt x="7" y="74"/>
                    <a:pt x="6" y="73"/>
                    <a:pt x="6" y="72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72"/>
                    <a:pt x="100" y="72"/>
                    <a:pt x="100" y="72"/>
                  </a:cubicBezTo>
                  <a:cubicBezTo>
                    <a:pt x="100" y="73"/>
                    <a:pt x="98" y="74"/>
                    <a:pt x="97" y="74"/>
                  </a:cubicBezTo>
                  <a:moveTo>
                    <a:pt x="8" y="5"/>
                  </a:moveTo>
                  <a:cubicBezTo>
                    <a:pt x="97" y="5"/>
                    <a:pt x="97" y="5"/>
                    <a:pt x="97" y="5"/>
                  </a:cubicBezTo>
                  <a:cubicBezTo>
                    <a:pt x="98" y="5"/>
                    <a:pt x="100" y="7"/>
                    <a:pt x="100" y="8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7" y="5"/>
                    <a:pt x="8" y="5"/>
                  </a:cubicBezTo>
                  <a:moveTo>
                    <a:pt x="97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6"/>
                    <a:pt x="4" y="80"/>
                    <a:pt x="8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102" y="80"/>
                    <a:pt x="105" y="76"/>
                    <a:pt x="105" y="72"/>
                  </a:cubicBezTo>
                  <a:cubicBezTo>
                    <a:pt x="105" y="8"/>
                    <a:pt x="105" y="8"/>
                    <a:pt x="105" y="8"/>
                  </a:cubicBezTo>
                  <a:cubicBezTo>
                    <a:pt x="105" y="3"/>
                    <a:pt x="102" y="0"/>
                    <a:pt x="97" y="0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9" name="Oval 63"/>
            <p:cNvSpPr>
              <a:spLocks noChangeArrowheads="1"/>
            </p:cNvSpPr>
            <p:nvPr/>
          </p:nvSpPr>
          <p:spPr bwMode="auto">
            <a:xfrm>
              <a:off x="6026150" y="7532688"/>
              <a:ext cx="22225" cy="25400"/>
            </a:xfrm>
            <a:prstGeom prst="ellipse">
              <a:avLst/>
            </a:pr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0" name="Oval 64"/>
            <p:cNvSpPr>
              <a:spLocks noChangeArrowheads="1"/>
            </p:cNvSpPr>
            <p:nvPr/>
          </p:nvSpPr>
          <p:spPr bwMode="auto">
            <a:xfrm>
              <a:off x="6057900" y="7532688"/>
              <a:ext cx="25400" cy="25400"/>
            </a:xfrm>
            <a:prstGeom prst="ellipse">
              <a:avLst/>
            </a:pr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1" name="Oval 65"/>
            <p:cNvSpPr>
              <a:spLocks noChangeArrowheads="1"/>
            </p:cNvSpPr>
            <p:nvPr/>
          </p:nvSpPr>
          <p:spPr bwMode="auto">
            <a:xfrm>
              <a:off x="6092825" y="7532688"/>
              <a:ext cx="25400" cy="25400"/>
            </a:xfrm>
            <a:prstGeom prst="ellipse">
              <a:avLst/>
            </a:pr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2" name="Freeform 66"/>
            <p:cNvSpPr>
              <a:spLocks noEditPoints="1"/>
            </p:cNvSpPr>
            <p:nvPr/>
          </p:nvSpPr>
          <p:spPr bwMode="auto">
            <a:xfrm>
              <a:off x="6105525" y="7602538"/>
              <a:ext cx="104775" cy="120650"/>
            </a:xfrm>
            <a:custGeom>
              <a:avLst/>
              <a:gdLst>
                <a:gd name="T0" fmla="*/ 28 w 33"/>
                <a:gd name="T1" fmla="*/ 33 h 38"/>
                <a:gd name="T2" fmla="*/ 5 w 33"/>
                <a:gd name="T3" fmla="*/ 33 h 38"/>
                <a:gd name="T4" fmla="*/ 5 w 33"/>
                <a:gd name="T5" fmla="*/ 15 h 38"/>
                <a:gd name="T6" fmla="*/ 28 w 33"/>
                <a:gd name="T7" fmla="*/ 15 h 38"/>
                <a:gd name="T8" fmla="*/ 28 w 33"/>
                <a:gd name="T9" fmla="*/ 33 h 38"/>
                <a:gd name="T10" fmla="*/ 17 w 33"/>
                <a:gd name="T11" fmla="*/ 5 h 38"/>
                <a:gd name="T12" fmla="*/ 23 w 33"/>
                <a:gd name="T13" fmla="*/ 10 h 38"/>
                <a:gd name="T14" fmla="*/ 10 w 33"/>
                <a:gd name="T15" fmla="*/ 10 h 38"/>
                <a:gd name="T16" fmla="*/ 17 w 33"/>
                <a:gd name="T17" fmla="*/ 5 h 38"/>
                <a:gd name="T18" fmla="*/ 29 w 33"/>
                <a:gd name="T19" fmla="*/ 10 h 38"/>
                <a:gd name="T20" fmla="*/ 28 w 33"/>
                <a:gd name="T21" fmla="*/ 10 h 38"/>
                <a:gd name="T22" fmla="*/ 17 w 33"/>
                <a:gd name="T23" fmla="*/ 0 h 38"/>
                <a:gd name="T24" fmla="*/ 5 w 33"/>
                <a:gd name="T25" fmla="*/ 10 h 38"/>
                <a:gd name="T26" fmla="*/ 4 w 33"/>
                <a:gd name="T27" fmla="*/ 10 h 38"/>
                <a:gd name="T28" fmla="*/ 0 w 33"/>
                <a:gd name="T29" fmla="*/ 14 h 38"/>
                <a:gd name="T30" fmla="*/ 0 w 33"/>
                <a:gd name="T31" fmla="*/ 34 h 38"/>
                <a:gd name="T32" fmla="*/ 4 w 33"/>
                <a:gd name="T33" fmla="*/ 38 h 38"/>
                <a:gd name="T34" fmla="*/ 29 w 33"/>
                <a:gd name="T35" fmla="*/ 38 h 38"/>
                <a:gd name="T36" fmla="*/ 33 w 33"/>
                <a:gd name="T37" fmla="*/ 34 h 38"/>
                <a:gd name="T38" fmla="*/ 33 w 33"/>
                <a:gd name="T39" fmla="*/ 14 h 38"/>
                <a:gd name="T40" fmla="*/ 29 w 33"/>
                <a:gd name="T41" fmla="*/ 1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38">
                  <a:moveTo>
                    <a:pt x="28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28" y="15"/>
                    <a:pt x="28" y="15"/>
                    <a:pt x="28" y="15"/>
                  </a:cubicBezTo>
                  <a:lnTo>
                    <a:pt x="28" y="33"/>
                  </a:lnTo>
                  <a:close/>
                  <a:moveTo>
                    <a:pt x="17" y="5"/>
                  </a:moveTo>
                  <a:cubicBezTo>
                    <a:pt x="20" y="5"/>
                    <a:pt x="23" y="7"/>
                    <a:pt x="23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7"/>
                    <a:pt x="13" y="5"/>
                    <a:pt x="17" y="5"/>
                  </a:cubicBezTo>
                  <a:moveTo>
                    <a:pt x="29" y="10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28" y="4"/>
                    <a:pt x="23" y="0"/>
                    <a:pt x="17" y="0"/>
                  </a:cubicBezTo>
                  <a:cubicBezTo>
                    <a:pt x="10" y="0"/>
                    <a:pt x="5" y="4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0" y="12"/>
                    <a:pt x="0" y="1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4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31" y="38"/>
                    <a:pt x="33" y="36"/>
                    <a:pt x="33" y="3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2"/>
                    <a:pt x="31" y="10"/>
                    <a:pt x="29" y="10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3" name="Freeform 67"/>
            <p:cNvSpPr>
              <a:spLocks/>
            </p:cNvSpPr>
            <p:nvPr/>
          </p:nvSpPr>
          <p:spPr bwMode="auto">
            <a:xfrm>
              <a:off x="6146800" y="7659688"/>
              <a:ext cx="22225" cy="38100"/>
            </a:xfrm>
            <a:custGeom>
              <a:avLst/>
              <a:gdLst>
                <a:gd name="T0" fmla="*/ 1 w 7"/>
                <a:gd name="T1" fmla="*/ 7 h 12"/>
                <a:gd name="T2" fmla="*/ 1 w 7"/>
                <a:gd name="T3" fmla="*/ 10 h 12"/>
                <a:gd name="T4" fmla="*/ 4 w 7"/>
                <a:gd name="T5" fmla="*/ 12 h 12"/>
                <a:gd name="T6" fmla="*/ 6 w 7"/>
                <a:gd name="T7" fmla="*/ 10 h 12"/>
                <a:gd name="T8" fmla="*/ 6 w 7"/>
                <a:gd name="T9" fmla="*/ 7 h 12"/>
                <a:gd name="T10" fmla="*/ 6 w 7"/>
                <a:gd name="T11" fmla="*/ 6 h 12"/>
                <a:gd name="T12" fmla="*/ 7 w 7"/>
                <a:gd name="T13" fmla="*/ 4 h 12"/>
                <a:gd name="T14" fmla="*/ 4 w 7"/>
                <a:gd name="T15" fmla="*/ 0 h 12"/>
                <a:gd name="T16" fmla="*/ 0 w 7"/>
                <a:gd name="T17" fmla="*/ 4 h 12"/>
                <a:gd name="T18" fmla="*/ 1 w 7"/>
                <a:gd name="T19" fmla="*/ 6 h 12"/>
                <a:gd name="T20" fmla="*/ 1 w 7"/>
                <a:gd name="T2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2">
                  <a:moveTo>
                    <a:pt x="1" y="7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2" y="12"/>
                    <a:pt x="4" y="12"/>
                  </a:cubicBezTo>
                  <a:cubicBezTo>
                    <a:pt x="5" y="12"/>
                    <a:pt x="6" y="11"/>
                    <a:pt x="6" y="1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5"/>
                    <a:pt x="7" y="4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0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2" name="그룹 111"/>
          <p:cNvGrpSpPr/>
          <p:nvPr/>
        </p:nvGrpSpPr>
        <p:grpSpPr>
          <a:xfrm>
            <a:off x="1597888" y="7495125"/>
            <a:ext cx="333375" cy="260350"/>
            <a:chOff x="1601788" y="7500938"/>
            <a:chExt cx="333375" cy="260350"/>
          </a:xfrm>
        </p:grpSpPr>
        <p:sp>
          <p:nvSpPr>
            <p:cNvPr id="78" name="Freeform 72"/>
            <p:cNvSpPr>
              <a:spLocks noEditPoints="1"/>
            </p:cNvSpPr>
            <p:nvPr/>
          </p:nvSpPr>
          <p:spPr bwMode="auto">
            <a:xfrm>
              <a:off x="1601788" y="7500938"/>
              <a:ext cx="260350" cy="260350"/>
            </a:xfrm>
            <a:custGeom>
              <a:avLst/>
              <a:gdLst>
                <a:gd name="T0" fmla="*/ 41 w 82"/>
                <a:gd name="T1" fmla="*/ 5 h 82"/>
                <a:gd name="T2" fmla="*/ 5 w 82"/>
                <a:gd name="T3" fmla="*/ 41 h 82"/>
                <a:gd name="T4" fmla="*/ 41 w 82"/>
                <a:gd name="T5" fmla="*/ 77 h 82"/>
                <a:gd name="T6" fmla="*/ 77 w 82"/>
                <a:gd name="T7" fmla="*/ 41 h 82"/>
                <a:gd name="T8" fmla="*/ 41 w 82"/>
                <a:gd name="T9" fmla="*/ 5 h 82"/>
                <a:gd name="T10" fmla="*/ 41 w 82"/>
                <a:gd name="T11" fmla="*/ 82 h 82"/>
                <a:gd name="T12" fmla="*/ 0 w 82"/>
                <a:gd name="T13" fmla="*/ 41 h 82"/>
                <a:gd name="T14" fmla="*/ 41 w 82"/>
                <a:gd name="T15" fmla="*/ 0 h 82"/>
                <a:gd name="T16" fmla="*/ 82 w 82"/>
                <a:gd name="T17" fmla="*/ 41 h 82"/>
                <a:gd name="T18" fmla="*/ 41 w 82"/>
                <a:gd name="T1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41" y="5"/>
                  </a:moveTo>
                  <a:cubicBezTo>
                    <a:pt x="21" y="5"/>
                    <a:pt x="5" y="21"/>
                    <a:pt x="5" y="41"/>
                  </a:cubicBezTo>
                  <a:cubicBezTo>
                    <a:pt x="5" y="61"/>
                    <a:pt x="21" y="77"/>
                    <a:pt x="41" y="77"/>
                  </a:cubicBezTo>
                  <a:cubicBezTo>
                    <a:pt x="61" y="77"/>
                    <a:pt x="77" y="61"/>
                    <a:pt x="77" y="41"/>
                  </a:cubicBezTo>
                  <a:cubicBezTo>
                    <a:pt x="77" y="21"/>
                    <a:pt x="61" y="5"/>
                    <a:pt x="41" y="5"/>
                  </a:cubicBezTo>
                  <a:moveTo>
                    <a:pt x="41" y="82"/>
                  </a:moveTo>
                  <a:cubicBezTo>
                    <a:pt x="18" y="82"/>
                    <a:pt x="0" y="63"/>
                    <a:pt x="0" y="41"/>
                  </a:cubicBezTo>
                  <a:cubicBezTo>
                    <a:pt x="0" y="18"/>
                    <a:pt x="18" y="0"/>
                    <a:pt x="41" y="0"/>
                  </a:cubicBezTo>
                  <a:cubicBezTo>
                    <a:pt x="63" y="0"/>
                    <a:pt x="82" y="18"/>
                    <a:pt x="82" y="41"/>
                  </a:cubicBezTo>
                  <a:cubicBezTo>
                    <a:pt x="82" y="63"/>
                    <a:pt x="63" y="82"/>
                    <a:pt x="41" y="82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9" name="Freeform 73"/>
            <p:cNvSpPr>
              <a:spLocks noEditPoints="1"/>
            </p:cNvSpPr>
            <p:nvPr/>
          </p:nvSpPr>
          <p:spPr bwMode="auto">
            <a:xfrm>
              <a:off x="1639888" y="7539038"/>
              <a:ext cx="184150" cy="184150"/>
            </a:xfrm>
            <a:custGeom>
              <a:avLst/>
              <a:gdLst>
                <a:gd name="T0" fmla="*/ 29 w 58"/>
                <a:gd name="T1" fmla="*/ 5 h 58"/>
                <a:gd name="T2" fmla="*/ 5 w 58"/>
                <a:gd name="T3" fmla="*/ 29 h 58"/>
                <a:gd name="T4" fmla="*/ 29 w 58"/>
                <a:gd name="T5" fmla="*/ 52 h 58"/>
                <a:gd name="T6" fmla="*/ 52 w 58"/>
                <a:gd name="T7" fmla="*/ 29 h 58"/>
                <a:gd name="T8" fmla="*/ 29 w 58"/>
                <a:gd name="T9" fmla="*/ 5 h 58"/>
                <a:gd name="T10" fmla="*/ 29 w 58"/>
                <a:gd name="T11" fmla="*/ 58 h 58"/>
                <a:gd name="T12" fmla="*/ 0 w 58"/>
                <a:gd name="T13" fmla="*/ 29 h 58"/>
                <a:gd name="T14" fmla="*/ 29 w 58"/>
                <a:gd name="T15" fmla="*/ 0 h 58"/>
                <a:gd name="T16" fmla="*/ 58 w 58"/>
                <a:gd name="T17" fmla="*/ 29 h 58"/>
                <a:gd name="T18" fmla="*/ 29 w 58"/>
                <a:gd name="T1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5"/>
                  </a:moveTo>
                  <a:cubicBezTo>
                    <a:pt x="16" y="5"/>
                    <a:pt x="5" y="16"/>
                    <a:pt x="5" y="29"/>
                  </a:cubicBezTo>
                  <a:cubicBezTo>
                    <a:pt x="5" y="42"/>
                    <a:pt x="16" y="52"/>
                    <a:pt x="29" y="52"/>
                  </a:cubicBezTo>
                  <a:cubicBezTo>
                    <a:pt x="42" y="52"/>
                    <a:pt x="52" y="42"/>
                    <a:pt x="52" y="29"/>
                  </a:cubicBezTo>
                  <a:cubicBezTo>
                    <a:pt x="52" y="16"/>
                    <a:pt x="42" y="5"/>
                    <a:pt x="29" y="5"/>
                  </a:cubicBezTo>
                  <a:moveTo>
                    <a:pt x="29" y="58"/>
                  </a:moveTo>
                  <a:cubicBezTo>
                    <a:pt x="13" y="58"/>
                    <a:pt x="0" y="45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29"/>
                  </a:cubicBezTo>
                  <a:cubicBezTo>
                    <a:pt x="58" y="45"/>
                    <a:pt x="45" y="58"/>
                    <a:pt x="29" y="58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0" name="Freeform 74"/>
            <p:cNvSpPr>
              <a:spLocks noEditPoints="1"/>
            </p:cNvSpPr>
            <p:nvPr/>
          </p:nvSpPr>
          <p:spPr bwMode="auto">
            <a:xfrm>
              <a:off x="1677988" y="7577138"/>
              <a:ext cx="107950" cy="107950"/>
            </a:xfrm>
            <a:custGeom>
              <a:avLst/>
              <a:gdLst>
                <a:gd name="T0" fmla="*/ 17 w 34"/>
                <a:gd name="T1" fmla="*/ 5 h 34"/>
                <a:gd name="T2" fmla="*/ 5 w 34"/>
                <a:gd name="T3" fmla="*/ 17 h 34"/>
                <a:gd name="T4" fmla="*/ 17 w 34"/>
                <a:gd name="T5" fmla="*/ 29 h 34"/>
                <a:gd name="T6" fmla="*/ 28 w 34"/>
                <a:gd name="T7" fmla="*/ 17 h 34"/>
                <a:gd name="T8" fmla="*/ 17 w 34"/>
                <a:gd name="T9" fmla="*/ 5 h 34"/>
                <a:gd name="T10" fmla="*/ 17 w 34"/>
                <a:gd name="T11" fmla="*/ 34 h 34"/>
                <a:gd name="T12" fmla="*/ 0 w 34"/>
                <a:gd name="T13" fmla="*/ 17 h 34"/>
                <a:gd name="T14" fmla="*/ 17 w 34"/>
                <a:gd name="T15" fmla="*/ 0 h 34"/>
                <a:gd name="T16" fmla="*/ 34 w 34"/>
                <a:gd name="T17" fmla="*/ 17 h 34"/>
                <a:gd name="T18" fmla="*/ 17 w 34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5"/>
                  </a:moveTo>
                  <a:cubicBezTo>
                    <a:pt x="10" y="5"/>
                    <a:pt x="5" y="10"/>
                    <a:pt x="5" y="17"/>
                  </a:cubicBezTo>
                  <a:cubicBezTo>
                    <a:pt x="5" y="23"/>
                    <a:pt x="10" y="29"/>
                    <a:pt x="17" y="29"/>
                  </a:cubicBezTo>
                  <a:cubicBezTo>
                    <a:pt x="23" y="29"/>
                    <a:pt x="28" y="23"/>
                    <a:pt x="28" y="17"/>
                  </a:cubicBezTo>
                  <a:cubicBezTo>
                    <a:pt x="28" y="10"/>
                    <a:pt x="23" y="5"/>
                    <a:pt x="17" y="5"/>
                  </a:cubicBezTo>
                  <a:moveTo>
                    <a:pt x="17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6"/>
                    <a:pt x="26" y="34"/>
                    <a:pt x="17" y="34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1" name="Freeform 75"/>
            <p:cNvSpPr>
              <a:spLocks/>
            </p:cNvSpPr>
            <p:nvPr/>
          </p:nvSpPr>
          <p:spPr bwMode="auto">
            <a:xfrm>
              <a:off x="1731963" y="7745413"/>
              <a:ext cx="203200" cy="15875"/>
            </a:xfrm>
            <a:custGeom>
              <a:avLst/>
              <a:gdLst>
                <a:gd name="T0" fmla="*/ 64 w 64"/>
                <a:gd name="T1" fmla="*/ 2 h 5"/>
                <a:gd name="T2" fmla="*/ 61 w 64"/>
                <a:gd name="T3" fmla="*/ 5 h 5"/>
                <a:gd name="T4" fmla="*/ 2 w 64"/>
                <a:gd name="T5" fmla="*/ 5 h 5"/>
                <a:gd name="T6" fmla="*/ 0 w 64"/>
                <a:gd name="T7" fmla="*/ 2 h 5"/>
                <a:gd name="T8" fmla="*/ 2 w 64"/>
                <a:gd name="T9" fmla="*/ 0 h 5"/>
                <a:gd name="T10" fmla="*/ 61 w 64"/>
                <a:gd name="T11" fmla="*/ 0 h 5"/>
                <a:gd name="T12" fmla="*/ 64 w 64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5">
                  <a:moveTo>
                    <a:pt x="64" y="2"/>
                  </a:moveTo>
                  <a:cubicBezTo>
                    <a:pt x="64" y="4"/>
                    <a:pt x="62" y="5"/>
                    <a:pt x="6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2" y="0"/>
                    <a:pt x="64" y="1"/>
                    <a:pt x="64" y="2"/>
                  </a:cubicBezTo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7932737" y="2676836"/>
            <a:ext cx="6480000" cy="2662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Rectangle 76"/>
          <p:cNvSpPr>
            <a:spLocks noChangeArrowheads="1"/>
          </p:cNvSpPr>
          <p:nvPr/>
        </p:nvSpPr>
        <p:spPr bwMode="auto">
          <a:xfrm>
            <a:off x="12896850" y="3478984"/>
            <a:ext cx="538163" cy="1452569"/>
          </a:xfrm>
          <a:prstGeom prst="rect">
            <a:avLst/>
          </a:prstGeom>
          <a:solidFill>
            <a:srgbClr val="7711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Rectangle 77"/>
          <p:cNvSpPr>
            <a:spLocks noChangeArrowheads="1"/>
          </p:cNvSpPr>
          <p:nvPr/>
        </p:nvSpPr>
        <p:spPr bwMode="auto">
          <a:xfrm>
            <a:off x="8677917" y="3487422"/>
            <a:ext cx="630460" cy="322804"/>
          </a:xfrm>
          <a:prstGeom prst="rect">
            <a:avLst/>
          </a:prstGeom>
          <a:noFill/>
          <a:ln w="63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4" name="Rectangle 78"/>
          <p:cNvSpPr>
            <a:spLocks noChangeArrowheads="1"/>
          </p:cNvSpPr>
          <p:nvPr/>
        </p:nvSpPr>
        <p:spPr bwMode="auto">
          <a:xfrm>
            <a:off x="8543792" y="3604278"/>
            <a:ext cx="410869" cy="1539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7" name="Rectangle 81"/>
          <p:cNvSpPr>
            <a:spLocks noChangeArrowheads="1"/>
          </p:cNvSpPr>
          <p:nvPr/>
        </p:nvSpPr>
        <p:spPr bwMode="auto">
          <a:xfrm flipV="1">
            <a:off x="10726663" y="3508177"/>
            <a:ext cx="720725" cy="155703"/>
          </a:xfrm>
          <a:prstGeom prst="rect">
            <a:avLst/>
          </a:prstGeom>
          <a:solidFill>
            <a:srgbClr val="E61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" name="Line 85"/>
          <p:cNvSpPr>
            <a:spLocks noChangeShapeType="1"/>
          </p:cNvSpPr>
          <p:nvPr/>
        </p:nvSpPr>
        <p:spPr bwMode="auto">
          <a:xfrm>
            <a:off x="8303772" y="3467100"/>
            <a:ext cx="5754688" cy="0"/>
          </a:xfrm>
          <a:prstGeom prst="line">
            <a:avLst/>
          </a:prstGeom>
          <a:noFill/>
          <a:ln w="12700" cap="flat">
            <a:solidFill>
              <a:srgbClr val="F08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Line 86"/>
          <p:cNvSpPr>
            <a:spLocks noChangeShapeType="1"/>
          </p:cNvSpPr>
          <p:nvPr/>
        </p:nvSpPr>
        <p:spPr bwMode="auto">
          <a:xfrm>
            <a:off x="7920037" y="4932363"/>
            <a:ext cx="648000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9" name="object 47"/>
          <p:cNvSpPr txBox="1"/>
          <p:nvPr/>
        </p:nvSpPr>
        <p:spPr>
          <a:xfrm>
            <a:off x="12973050" y="2880000"/>
            <a:ext cx="808187" cy="150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sz="10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( </a:t>
            </a:r>
            <a:r>
              <a:rPr sz="10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단위 : 억원 </a:t>
            </a:r>
            <a:r>
              <a:rPr sz="10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)</a:t>
            </a:r>
          </a:p>
        </p:txBody>
      </p:sp>
      <p:sp>
        <p:nvSpPr>
          <p:cNvPr id="121" name="object 49"/>
          <p:cNvSpPr txBox="1"/>
          <p:nvPr/>
        </p:nvSpPr>
        <p:spPr>
          <a:xfrm>
            <a:off x="8858780" y="4985036"/>
            <a:ext cx="761470" cy="212879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4</a:t>
            </a:r>
            <a:r>
              <a:rPr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</a:t>
            </a:r>
            <a:r>
              <a:rPr sz="1400" spc="-10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sz="1400" spc="-25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25</a:t>
            </a:r>
            <a:endParaRPr sz="14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24" name="object 58"/>
          <p:cNvSpPr txBox="1"/>
          <p:nvPr/>
        </p:nvSpPr>
        <p:spPr>
          <a:xfrm>
            <a:off x="9305996" y="3015526"/>
            <a:ext cx="720000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 err="1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철강</a:t>
            </a:r>
            <a:endParaRPr sz="1050" spc="-80" dirty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  <a:p>
            <a:pPr marL="12700" algn="ctr">
              <a:lnSpc>
                <a:spcPct val="100000"/>
              </a:lnSpc>
            </a:pPr>
            <a:r>
              <a:rPr lang="en-US" altLang="ko-KR" sz="10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+601</a:t>
            </a:r>
            <a:endParaRPr lang="en-US" altLang="ko-KR" sz="1050" dirty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28" name="object 66"/>
          <p:cNvSpPr txBox="1"/>
          <p:nvPr/>
        </p:nvSpPr>
        <p:spPr>
          <a:xfrm>
            <a:off x="10697921" y="3144282"/>
            <a:ext cx="720000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>
                <a:solidFill>
                  <a:srgbClr val="E8307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전자결제</a:t>
            </a:r>
            <a:endParaRPr sz="1050" spc="-80" dirty="0"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  <a:p>
            <a:pPr marL="49530" algn="ctr">
              <a:lnSpc>
                <a:spcPct val="100000"/>
              </a:lnSpc>
            </a:pPr>
            <a:r>
              <a:rPr sz="1050" dirty="0">
                <a:solidFill>
                  <a:srgbClr val="E8307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+ </a:t>
            </a:r>
            <a:r>
              <a:rPr lang="en-US" sz="1050" dirty="0" smtClean="0">
                <a:solidFill>
                  <a:srgbClr val="E8307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311</a:t>
            </a:r>
            <a:endParaRPr sz="105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37" name="object 58"/>
          <p:cNvSpPr txBox="1"/>
          <p:nvPr/>
        </p:nvSpPr>
        <p:spPr>
          <a:xfrm>
            <a:off x="12900368" y="4211215"/>
            <a:ext cx="540000" cy="1538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105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23,934</a:t>
            </a:r>
          </a:p>
        </p:txBody>
      </p:sp>
      <p:sp>
        <p:nvSpPr>
          <p:cNvPr id="93" name="Rectangle 87"/>
          <p:cNvSpPr>
            <a:spLocks noChangeArrowheads="1"/>
          </p:cNvSpPr>
          <p:nvPr/>
        </p:nvSpPr>
        <p:spPr bwMode="auto">
          <a:xfrm>
            <a:off x="12927304" y="8011523"/>
            <a:ext cx="538163" cy="1128605"/>
          </a:xfrm>
          <a:prstGeom prst="rect">
            <a:avLst/>
          </a:prstGeom>
          <a:solidFill>
            <a:srgbClr val="7711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" name="Rectangle 91"/>
          <p:cNvSpPr>
            <a:spLocks noChangeArrowheads="1"/>
          </p:cNvSpPr>
          <p:nvPr/>
        </p:nvSpPr>
        <p:spPr bwMode="auto">
          <a:xfrm>
            <a:off x="10077847" y="8157538"/>
            <a:ext cx="720725" cy="195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8" name="Rectangle 92"/>
          <p:cNvSpPr>
            <a:spLocks noChangeArrowheads="1"/>
          </p:cNvSpPr>
          <p:nvPr/>
        </p:nvSpPr>
        <p:spPr bwMode="auto">
          <a:xfrm>
            <a:off x="11503929" y="7828341"/>
            <a:ext cx="720725" cy="473905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0" name="Rectangle 94"/>
          <p:cNvSpPr>
            <a:spLocks noChangeArrowheads="1"/>
          </p:cNvSpPr>
          <p:nvPr/>
        </p:nvSpPr>
        <p:spPr bwMode="auto">
          <a:xfrm>
            <a:off x="9359901" y="8156841"/>
            <a:ext cx="717550" cy="434709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" name="Rectangle 95"/>
          <p:cNvSpPr>
            <a:spLocks noChangeArrowheads="1"/>
          </p:cNvSpPr>
          <p:nvPr/>
        </p:nvSpPr>
        <p:spPr bwMode="auto">
          <a:xfrm>
            <a:off x="10795295" y="8299474"/>
            <a:ext cx="719138" cy="47880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" name="Line 96"/>
          <p:cNvSpPr>
            <a:spLocks noChangeShapeType="1"/>
          </p:cNvSpPr>
          <p:nvPr/>
        </p:nvSpPr>
        <p:spPr bwMode="auto">
          <a:xfrm>
            <a:off x="8364417" y="8001786"/>
            <a:ext cx="5754688" cy="0"/>
          </a:xfrm>
          <a:prstGeom prst="line">
            <a:avLst/>
          </a:prstGeom>
          <a:noFill/>
          <a:ln w="12700" cap="flat">
            <a:solidFill>
              <a:srgbClr val="F08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3" name="Line 86"/>
          <p:cNvSpPr>
            <a:spLocks noChangeShapeType="1"/>
          </p:cNvSpPr>
          <p:nvPr/>
        </p:nvSpPr>
        <p:spPr bwMode="auto">
          <a:xfrm>
            <a:off x="7920037" y="9140825"/>
            <a:ext cx="648000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7919999" y="6876000"/>
            <a:ext cx="6480000" cy="2664000"/>
          </a:xfrm>
          <a:prstGeom prst="rect">
            <a:avLst/>
          </a:prstGeom>
          <a:noFill/>
          <a:ln w="12700" cap="flat">
            <a:solidFill>
              <a:srgbClr val="F8F8F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0" name="object 48"/>
          <p:cNvSpPr txBox="1"/>
          <p:nvPr/>
        </p:nvSpPr>
        <p:spPr>
          <a:xfrm>
            <a:off x="13125450" y="7187890"/>
            <a:ext cx="785497" cy="84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sz="10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( </a:t>
            </a:r>
            <a:r>
              <a:rPr sz="10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단위 : 억원 </a:t>
            </a:r>
            <a:r>
              <a:rPr sz="10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)</a:t>
            </a:r>
          </a:p>
        </p:txBody>
      </p:sp>
      <p:sp>
        <p:nvSpPr>
          <p:cNvPr id="129" name="object 72"/>
          <p:cNvSpPr txBox="1"/>
          <p:nvPr/>
        </p:nvSpPr>
        <p:spPr>
          <a:xfrm>
            <a:off x="8858780" y="9197035"/>
            <a:ext cx="532870" cy="2235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4</a:t>
            </a:r>
            <a:r>
              <a:rPr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</a:t>
            </a:r>
            <a:r>
              <a:rPr sz="1400" spc="-10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sz="1400" spc="-2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en-US" sz="1400" spc="-2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5</a:t>
            </a:r>
            <a:endParaRPr sz="14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31" name="object 80"/>
          <p:cNvSpPr txBox="1"/>
          <p:nvPr/>
        </p:nvSpPr>
        <p:spPr>
          <a:xfrm>
            <a:off x="12998781" y="9197035"/>
            <a:ext cx="583869" cy="2235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</a:t>
            </a:r>
            <a:r>
              <a:rPr sz="1400" spc="-10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sz="1400" spc="-2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en-US" sz="1400" spc="-25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6</a:t>
            </a:r>
            <a:endParaRPr sz="14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32" name="object 81"/>
          <p:cNvSpPr txBox="1"/>
          <p:nvPr/>
        </p:nvSpPr>
        <p:spPr>
          <a:xfrm>
            <a:off x="10057521" y="7818181"/>
            <a:ext cx="72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자동차</a:t>
            </a:r>
          </a:p>
          <a:p>
            <a:pPr marL="45720" algn="ctr">
              <a:lnSpc>
                <a:spcPct val="100000"/>
              </a:lnSpc>
            </a:pPr>
            <a:r>
              <a:rPr lang="en-US" altLang="ko-KR" sz="105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-115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33" name="object 83"/>
          <p:cNvSpPr txBox="1"/>
          <p:nvPr/>
        </p:nvSpPr>
        <p:spPr>
          <a:xfrm>
            <a:off x="11497923" y="7467869"/>
            <a:ext cx="720000" cy="3720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"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기타</a:t>
            </a:r>
          </a:p>
          <a:p>
            <a:pPr marL="12700" algn="ctr">
              <a:lnSpc>
                <a:spcPct val="100000"/>
              </a:lnSpc>
            </a:pPr>
            <a:r>
              <a:rPr lang="en-US" altLang="ko-KR" sz="10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+324</a:t>
            </a:r>
            <a:r>
              <a:rPr lang="en-US" altLang="ko-KR" sz="10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endParaRPr lang="en-US" altLang="ko-KR" sz="1050" dirty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34" name="object 85"/>
          <p:cNvSpPr txBox="1"/>
          <p:nvPr/>
        </p:nvSpPr>
        <p:spPr>
          <a:xfrm>
            <a:off x="12229405" y="7455160"/>
            <a:ext cx="72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 err="1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연결조정</a:t>
            </a:r>
            <a:endParaRPr lang="en-US" sz="105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5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-</a:t>
            </a:r>
            <a:r>
              <a:rPr lang="en-US" sz="105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134</a:t>
            </a:r>
            <a:endParaRPr lang="en-US" sz="105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35" name="object 88"/>
          <p:cNvSpPr txBox="1"/>
          <p:nvPr/>
        </p:nvSpPr>
        <p:spPr>
          <a:xfrm>
            <a:off x="9311125" y="7828413"/>
            <a:ext cx="72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철강</a:t>
            </a:r>
          </a:p>
          <a:p>
            <a:pPr marL="12700" algn="ctr">
              <a:lnSpc>
                <a:spcPct val="100000"/>
              </a:lnSpc>
            </a:pPr>
            <a:r>
              <a:rPr lang="en-US" altLang="ko-KR" sz="10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+267</a:t>
            </a:r>
            <a:endParaRPr lang="en-US" altLang="ko-KR" sz="105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36" name="object 90"/>
          <p:cNvSpPr txBox="1"/>
          <p:nvPr/>
        </p:nvSpPr>
        <p:spPr>
          <a:xfrm>
            <a:off x="10799999" y="7951673"/>
            <a:ext cx="72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50" spc="-80" dirty="0" err="1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전자결제</a:t>
            </a:r>
            <a:endParaRPr lang="en-US" sz="1050" spc="-80" dirty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050" spc="-8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+2</a:t>
            </a:r>
            <a:endParaRPr sz="1050" spc="-80" dirty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39" name="object 58"/>
          <p:cNvSpPr txBox="1"/>
          <p:nvPr/>
        </p:nvSpPr>
        <p:spPr>
          <a:xfrm>
            <a:off x="12927304" y="8503726"/>
            <a:ext cx="540000" cy="1538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105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646</a:t>
            </a:r>
            <a:endParaRPr lang="en-US" altLang="ko-KR" sz="105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41" name="object 9"/>
          <p:cNvSpPr txBox="1"/>
          <p:nvPr/>
        </p:nvSpPr>
        <p:spPr>
          <a:xfrm>
            <a:off x="732263" y="4068100"/>
            <a:ext cx="2088000" cy="28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80" dirty="0" smtClean="0">
                <a:solidFill>
                  <a:srgbClr val="4A167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철강</a:t>
            </a:r>
            <a:endParaRPr sz="1600" b="1" spc="-80" dirty="0">
              <a:solidFill>
                <a:srgbClr val="4A167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42" name="object 9"/>
          <p:cNvSpPr txBox="1"/>
          <p:nvPr/>
        </p:nvSpPr>
        <p:spPr>
          <a:xfrm>
            <a:off x="700131" y="4478916"/>
            <a:ext cx="2189882" cy="46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 algn="l">
              <a:lnSpc>
                <a:spcPct val="100000"/>
              </a:lnSpc>
            </a:pP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전분기 대비 </a:t>
            </a:r>
            <a:endParaRPr lang="en-US" altLang="ko-KR" sz="140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 algn="l">
              <a:lnSpc>
                <a:spcPct val="100000"/>
              </a:lnSpc>
            </a:pP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생산량</a:t>
            </a:r>
            <a:r>
              <a:rPr lang="en-US" altLang="ko-KR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판매량 증가</a:t>
            </a:r>
            <a:endParaRPr lang="ko-KR" altLang="en-US" sz="140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45" name="object 9"/>
          <p:cNvSpPr txBox="1"/>
          <p:nvPr/>
        </p:nvSpPr>
        <p:spPr>
          <a:xfrm>
            <a:off x="2913706" y="4068100"/>
            <a:ext cx="2088000" cy="28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80" dirty="0" smtClean="0">
                <a:solidFill>
                  <a:srgbClr val="4A167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자동차 제조 및 판매</a:t>
            </a:r>
            <a:endParaRPr sz="1600" b="1" spc="-80" dirty="0">
              <a:solidFill>
                <a:srgbClr val="4A167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46" name="object 9"/>
          <p:cNvSpPr txBox="1"/>
          <p:nvPr/>
        </p:nvSpPr>
        <p:spPr>
          <a:xfrm>
            <a:off x="2925544" y="4492164"/>
            <a:ext cx="2088000" cy="46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 algn="l">
              <a:lnSpc>
                <a:spcPct val="100000"/>
              </a:lnSpc>
            </a:pPr>
            <a:r>
              <a:rPr lang="ko-KR" altLang="en-US" sz="1400" spc="-80" dirty="0" err="1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무쏘</a:t>
            </a: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출시 및 내수 판매 확대에도 수출 판매 감소 영향</a:t>
            </a:r>
            <a:endParaRPr lang="ko-KR" altLang="en-US" sz="140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48" name="object 9"/>
          <p:cNvSpPr txBox="1"/>
          <p:nvPr/>
        </p:nvSpPr>
        <p:spPr>
          <a:xfrm>
            <a:off x="5107413" y="4068100"/>
            <a:ext cx="2088000" cy="28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80" dirty="0" smtClean="0">
                <a:solidFill>
                  <a:srgbClr val="4A167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전자결제</a:t>
            </a:r>
            <a:endParaRPr sz="1600" b="1" spc="-80" dirty="0">
              <a:solidFill>
                <a:srgbClr val="4A167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49" name="object 9"/>
          <p:cNvSpPr txBox="1"/>
          <p:nvPr/>
        </p:nvSpPr>
        <p:spPr>
          <a:xfrm>
            <a:off x="5107413" y="4466898"/>
            <a:ext cx="2121885" cy="46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주요 가맹점 </a:t>
            </a:r>
            <a:r>
              <a:rPr lang="ko-KR" altLang="en-US" sz="1400" spc="-80" dirty="0" err="1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거래액</a:t>
            </a: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확대와 신규 외환송금 거래 증가</a:t>
            </a:r>
            <a:endParaRPr lang="ko-KR" altLang="en-US" sz="140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1" name="object 9"/>
          <p:cNvSpPr txBox="1"/>
          <p:nvPr/>
        </p:nvSpPr>
        <p:spPr>
          <a:xfrm>
            <a:off x="720000" y="8242300"/>
            <a:ext cx="2088000" cy="28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80" dirty="0" smtClean="0">
                <a:solidFill>
                  <a:srgbClr val="4A167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철강</a:t>
            </a:r>
            <a:endParaRPr sz="1600" b="1" spc="-80" dirty="0">
              <a:solidFill>
                <a:srgbClr val="4A167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2" name="object 9"/>
          <p:cNvSpPr txBox="1"/>
          <p:nvPr/>
        </p:nvSpPr>
        <p:spPr>
          <a:xfrm>
            <a:off x="719999" y="8612500"/>
            <a:ext cx="2195475" cy="46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전분기 대비 판매 회복과 고부가 제품 판매 확대</a:t>
            </a:r>
            <a:endParaRPr lang="ko-KR" altLang="en-US" sz="140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4" name="object 9"/>
          <p:cNvSpPr txBox="1"/>
          <p:nvPr/>
        </p:nvSpPr>
        <p:spPr>
          <a:xfrm>
            <a:off x="2913706" y="8259100"/>
            <a:ext cx="2088000" cy="28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80" dirty="0" smtClean="0">
                <a:solidFill>
                  <a:srgbClr val="4A167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자동차 제조 및 판매</a:t>
            </a:r>
            <a:endParaRPr sz="1600" b="1" spc="-80" dirty="0">
              <a:solidFill>
                <a:srgbClr val="4A167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5" name="object 9"/>
          <p:cNvSpPr txBox="1"/>
          <p:nvPr/>
        </p:nvSpPr>
        <p:spPr>
          <a:xfrm>
            <a:off x="2913706" y="8612500"/>
            <a:ext cx="2088000" cy="46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미</a:t>
            </a:r>
            <a:r>
              <a:rPr lang="en-US" altLang="ko-KR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-</a:t>
            </a: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이란 전쟁으로 인한 일부지역 선적 지연</a:t>
            </a:r>
            <a:endParaRPr lang="ko-KR" altLang="en-US" sz="140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7" name="object 9"/>
          <p:cNvSpPr txBox="1"/>
          <p:nvPr/>
        </p:nvSpPr>
        <p:spPr>
          <a:xfrm>
            <a:off x="5107413" y="8242300"/>
            <a:ext cx="2088000" cy="28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spc="-80" dirty="0" smtClean="0">
                <a:solidFill>
                  <a:srgbClr val="4A167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전자결제</a:t>
            </a:r>
            <a:endParaRPr sz="1600" b="1" spc="-80" dirty="0">
              <a:solidFill>
                <a:srgbClr val="4A167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8" name="object 9"/>
          <p:cNvSpPr txBox="1"/>
          <p:nvPr/>
        </p:nvSpPr>
        <p:spPr>
          <a:xfrm>
            <a:off x="5107413" y="8612500"/>
            <a:ext cx="2088000" cy="468000"/>
          </a:xfrm>
          <a:prstGeom prst="rect">
            <a:avLst/>
          </a:prstGeom>
        </p:spPr>
        <p:txBody>
          <a:bodyPr vert="horz" wrap="square" lIns="144000" tIns="0" rIns="14400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가맹점 거래 안정화 및 매출 성장에 따른 무난한 흐름 유지</a:t>
            </a:r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3494088" y="7158038"/>
            <a:ext cx="936625" cy="939800"/>
          </a:xfrm>
          <a:prstGeom prst="ellipse">
            <a:avLst/>
          </a:prstGeom>
          <a:solidFill>
            <a:srgbClr val="F0EC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7" name="그룹 166"/>
          <p:cNvGrpSpPr/>
          <p:nvPr/>
        </p:nvGrpSpPr>
        <p:grpSpPr>
          <a:xfrm>
            <a:off x="3716338" y="7521576"/>
            <a:ext cx="492125" cy="209550"/>
            <a:chOff x="3716338" y="7521576"/>
            <a:chExt cx="492125" cy="209550"/>
          </a:xfrm>
        </p:grpSpPr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3716338" y="7521576"/>
              <a:ext cx="492125" cy="209550"/>
            </a:xfrm>
            <a:custGeom>
              <a:avLst/>
              <a:gdLst>
                <a:gd name="T0" fmla="*/ 150 w 154"/>
                <a:gd name="T1" fmla="*/ 33 h 66"/>
                <a:gd name="T2" fmla="*/ 151 w 154"/>
                <a:gd name="T3" fmla="*/ 27 h 66"/>
                <a:gd name="T4" fmla="*/ 142 w 154"/>
                <a:gd name="T5" fmla="*/ 11 h 66"/>
                <a:gd name="T6" fmla="*/ 143 w 154"/>
                <a:gd name="T7" fmla="*/ 10 h 66"/>
                <a:gd name="T8" fmla="*/ 141 w 154"/>
                <a:gd name="T9" fmla="*/ 6 h 66"/>
                <a:gd name="T10" fmla="*/ 114 w 154"/>
                <a:gd name="T11" fmla="*/ 2 h 66"/>
                <a:gd name="T12" fmla="*/ 92 w 154"/>
                <a:gd name="T13" fmla="*/ 1 h 66"/>
                <a:gd name="T14" fmla="*/ 50 w 154"/>
                <a:gd name="T15" fmla="*/ 14 h 66"/>
                <a:gd name="T16" fmla="*/ 26 w 154"/>
                <a:gd name="T17" fmla="*/ 23 h 66"/>
                <a:gd name="T18" fmla="*/ 11 w 154"/>
                <a:gd name="T19" fmla="*/ 27 h 66"/>
                <a:gd name="T20" fmla="*/ 7 w 154"/>
                <a:gd name="T21" fmla="*/ 30 h 66"/>
                <a:gd name="T22" fmla="*/ 1 w 154"/>
                <a:gd name="T23" fmla="*/ 42 h 66"/>
                <a:gd name="T24" fmla="*/ 3 w 154"/>
                <a:gd name="T25" fmla="*/ 54 h 66"/>
                <a:gd name="T26" fmla="*/ 19 w 154"/>
                <a:gd name="T27" fmla="*/ 58 h 66"/>
                <a:gd name="T28" fmla="*/ 44 w 154"/>
                <a:gd name="T29" fmla="*/ 58 h 66"/>
                <a:gd name="T30" fmla="*/ 127 w 154"/>
                <a:gd name="T31" fmla="*/ 66 h 66"/>
                <a:gd name="T32" fmla="*/ 146 w 154"/>
                <a:gd name="T33" fmla="*/ 54 h 66"/>
                <a:gd name="T34" fmla="*/ 154 w 154"/>
                <a:gd name="T35" fmla="*/ 42 h 66"/>
                <a:gd name="T36" fmla="*/ 150 w 154"/>
                <a:gd name="T37" fmla="*/ 33 h 66"/>
                <a:gd name="T38" fmla="*/ 127 w 154"/>
                <a:gd name="T39" fmla="*/ 38 h 66"/>
                <a:gd name="T40" fmla="*/ 127 w 154"/>
                <a:gd name="T41" fmla="*/ 62 h 66"/>
                <a:gd name="T42" fmla="*/ 127 w 154"/>
                <a:gd name="T43" fmla="*/ 34 h 66"/>
                <a:gd name="T44" fmla="*/ 111 w 154"/>
                <a:gd name="T45" fmla="*/ 54 h 66"/>
                <a:gd name="T46" fmla="*/ 47 w 154"/>
                <a:gd name="T47" fmla="*/ 50 h 66"/>
                <a:gd name="T48" fmla="*/ 16 w 154"/>
                <a:gd name="T49" fmla="*/ 50 h 66"/>
                <a:gd name="T50" fmla="*/ 10 w 154"/>
                <a:gd name="T51" fmla="*/ 54 h 66"/>
                <a:gd name="T52" fmla="*/ 4 w 154"/>
                <a:gd name="T53" fmla="*/ 47 h 66"/>
                <a:gd name="T54" fmla="*/ 5 w 154"/>
                <a:gd name="T55" fmla="*/ 42 h 66"/>
                <a:gd name="T56" fmla="*/ 16 w 154"/>
                <a:gd name="T57" fmla="*/ 40 h 66"/>
                <a:gd name="T58" fmla="*/ 21 w 154"/>
                <a:gd name="T59" fmla="*/ 33 h 66"/>
                <a:gd name="T60" fmla="*/ 17 w 154"/>
                <a:gd name="T61" fmla="*/ 30 h 66"/>
                <a:gd name="T62" fmla="*/ 39 w 154"/>
                <a:gd name="T63" fmla="*/ 24 h 66"/>
                <a:gd name="T64" fmla="*/ 73 w 154"/>
                <a:gd name="T65" fmla="*/ 7 h 66"/>
                <a:gd name="T66" fmla="*/ 92 w 154"/>
                <a:gd name="T67" fmla="*/ 5 h 66"/>
                <a:gd name="T68" fmla="*/ 132 w 154"/>
                <a:gd name="T69" fmla="*/ 8 h 66"/>
                <a:gd name="T70" fmla="*/ 137 w 154"/>
                <a:gd name="T71" fmla="*/ 10 h 66"/>
                <a:gd name="T72" fmla="*/ 139 w 154"/>
                <a:gd name="T73" fmla="*/ 21 h 66"/>
                <a:gd name="T74" fmla="*/ 137 w 154"/>
                <a:gd name="T75" fmla="*/ 27 h 66"/>
                <a:gd name="T76" fmla="*/ 137 w 154"/>
                <a:gd name="T77" fmla="*/ 31 h 66"/>
                <a:gd name="T78" fmla="*/ 146 w 154"/>
                <a:gd name="T79" fmla="*/ 32 h 66"/>
                <a:gd name="T80" fmla="*/ 146 w 154"/>
                <a:gd name="T81" fmla="*/ 32 h 66"/>
                <a:gd name="T82" fmla="*/ 148 w 154"/>
                <a:gd name="T83" fmla="*/ 36 h 66"/>
                <a:gd name="T84" fmla="*/ 149 w 154"/>
                <a:gd name="T85" fmla="*/ 41 h 66"/>
                <a:gd name="T86" fmla="*/ 146 w 154"/>
                <a:gd name="T87" fmla="*/ 50 h 66"/>
                <a:gd name="T88" fmla="*/ 143 w 154"/>
                <a:gd name="T89" fmla="*/ 50 h 66"/>
                <a:gd name="T90" fmla="*/ 31 w 154"/>
                <a:gd name="T91" fmla="*/ 62 h 66"/>
                <a:gd name="T92" fmla="*/ 31 w 154"/>
                <a:gd name="T93" fmla="*/ 38 h 66"/>
                <a:gd name="T94" fmla="*/ 31 w 154"/>
                <a:gd name="T95" fmla="*/ 62 h 66"/>
                <a:gd name="T96" fmla="*/ 14 w 154"/>
                <a:gd name="T97" fmla="*/ 33 h 66"/>
                <a:gd name="T98" fmla="*/ 13 w 154"/>
                <a:gd name="T99" fmla="*/ 37 h 66"/>
                <a:gd name="T100" fmla="*/ 7 w 154"/>
                <a:gd name="T101" fmla="*/ 38 h 66"/>
                <a:gd name="T102" fmla="*/ 10 w 154"/>
                <a:gd name="T103" fmla="*/ 33 h 66"/>
                <a:gd name="T104" fmla="*/ 146 w 154"/>
                <a:gd name="T105" fmla="*/ 28 h 66"/>
                <a:gd name="T106" fmla="*/ 141 w 154"/>
                <a:gd name="T107" fmla="*/ 27 h 66"/>
                <a:gd name="T108" fmla="*/ 143 w 154"/>
                <a:gd name="T109" fmla="*/ 24 h 66"/>
                <a:gd name="T110" fmla="*/ 147 w 154"/>
                <a:gd name="T111" fmla="*/ 27 h 66"/>
                <a:gd name="T112" fmla="*/ 146 w 154"/>
                <a:gd name="T113" fmla="*/ 32 h 66"/>
                <a:gd name="T114" fmla="*/ 146 w 154"/>
                <a:gd name="T115" fmla="*/ 3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4" h="66">
                  <a:moveTo>
                    <a:pt x="150" y="33"/>
                  </a:moveTo>
                  <a:cubicBezTo>
                    <a:pt x="150" y="33"/>
                    <a:pt x="150" y="33"/>
                    <a:pt x="150" y="33"/>
                  </a:cubicBezTo>
                  <a:cubicBezTo>
                    <a:pt x="150" y="32"/>
                    <a:pt x="150" y="32"/>
                    <a:pt x="150" y="32"/>
                  </a:cubicBezTo>
                  <a:cubicBezTo>
                    <a:pt x="150" y="31"/>
                    <a:pt x="151" y="29"/>
                    <a:pt x="151" y="27"/>
                  </a:cubicBezTo>
                  <a:cubicBezTo>
                    <a:pt x="151" y="23"/>
                    <a:pt x="148" y="20"/>
                    <a:pt x="146" y="17"/>
                  </a:cubicBezTo>
                  <a:cubicBezTo>
                    <a:pt x="145" y="16"/>
                    <a:pt x="143" y="13"/>
                    <a:pt x="142" y="11"/>
                  </a:cubicBezTo>
                  <a:cubicBezTo>
                    <a:pt x="142" y="11"/>
                    <a:pt x="142" y="11"/>
                    <a:pt x="142" y="11"/>
                  </a:cubicBezTo>
                  <a:cubicBezTo>
                    <a:pt x="142" y="11"/>
                    <a:pt x="143" y="10"/>
                    <a:pt x="143" y="10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7"/>
                    <a:pt x="142" y="6"/>
                    <a:pt x="141" y="6"/>
                  </a:cubicBezTo>
                  <a:cubicBezTo>
                    <a:pt x="139" y="6"/>
                    <a:pt x="136" y="5"/>
                    <a:pt x="132" y="4"/>
                  </a:cubicBezTo>
                  <a:cubicBezTo>
                    <a:pt x="127" y="3"/>
                    <a:pt x="120" y="2"/>
                    <a:pt x="114" y="2"/>
                  </a:cubicBezTo>
                  <a:cubicBezTo>
                    <a:pt x="107" y="1"/>
                    <a:pt x="96" y="1"/>
                    <a:pt x="92" y="1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87" y="1"/>
                    <a:pt x="81" y="0"/>
                    <a:pt x="72" y="3"/>
                  </a:cubicBezTo>
                  <a:cubicBezTo>
                    <a:pt x="66" y="4"/>
                    <a:pt x="58" y="9"/>
                    <a:pt x="50" y="14"/>
                  </a:cubicBezTo>
                  <a:cubicBezTo>
                    <a:pt x="45" y="17"/>
                    <a:pt x="40" y="19"/>
                    <a:pt x="38" y="20"/>
                  </a:cubicBezTo>
                  <a:cubicBezTo>
                    <a:pt x="35" y="21"/>
                    <a:pt x="30" y="22"/>
                    <a:pt x="26" y="23"/>
                  </a:cubicBezTo>
                  <a:cubicBezTo>
                    <a:pt x="22" y="24"/>
                    <a:pt x="18" y="25"/>
                    <a:pt x="15" y="26"/>
                  </a:cubicBezTo>
                  <a:cubicBezTo>
                    <a:pt x="14" y="26"/>
                    <a:pt x="13" y="27"/>
                    <a:pt x="11" y="27"/>
                  </a:cubicBezTo>
                  <a:cubicBezTo>
                    <a:pt x="10" y="28"/>
                    <a:pt x="9" y="29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1"/>
                    <a:pt x="5" y="33"/>
                    <a:pt x="4" y="35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44"/>
                    <a:pt x="0" y="46"/>
                    <a:pt x="1" y="48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6"/>
                    <a:pt x="7" y="58"/>
                    <a:pt x="10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1" y="63"/>
                    <a:pt x="26" y="66"/>
                    <a:pt x="31" y="66"/>
                  </a:cubicBezTo>
                  <a:cubicBezTo>
                    <a:pt x="37" y="66"/>
                    <a:pt x="42" y="63"/>
                    <a:pt x="44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6" y="63"/>
                    <a:pt x="121" y="66"/>
                    <a:pt x="127" y="66"/>
                  </a:cubicBezTo>
                  <a:cubicBezTo>
                    <a:pt x="134" y="66"/>
                    <a:pt x="140" y="61"/>
                    <a:pt x="142" y="55"/>
                  </a:cubicBezTo>
                  <a:cubicBezTo>
                    <a:pt x="143" y="54"/>
                    <a:pt x="145" y="54"/>
                    <a:pt x="146" y="54"/>
                  </a:cubicBezTo>
                  <a:cubicBezTo>
                    <a:pt x="149" y="54"/>
                    <a:pt x="151" y="53"/>
                    <a:pt x="152" y="51"/>
                  </a:cubicBezTo>
                  <a:cubicBezTo>
                    <a:pt x="153" y="51"/>
                    <a:pt x="153" y="48"/>
                    <a:pt x="154" y="42"/>
                  </a:cubicBezTo>
                  <a:cubicBezTo>
                    <a:pt x="154" y="39"/>
                    <a:pt x="154" y="39"/>
                    <a:pt x="154" y="39"/>
                  </a:cubicBezTo>
                  <a:cubicBezTo>
                    <a:pt x="154" y="37"/>
                    <a:pt x="152" y="34"/>
                    <a:pt x="150" y="33"/>
                  </a:cubicBezTo>
                  <a:close/>
                  <a:moveTo>
                    <a:pt x="115" y="50"/>
                  </a:moveTo>
                  <a:cubicBezTo>
                    <a:pt x="115" y="43"/>
                    <a:pt x="120" y="38"/>
                    <a:pt x="127" y="38"/>
                  </a:cubicBezTo>
                  <a:cubicBezTo>
                    <a:pt x="133" y="38"/>
                    <a:pt x="139" y="43"/>
                    <a:pt x="139" y="50"/>
                  </a:cubicBezTo>
                  <a:cubicBezTo>
                    <a:pt x="139" y="56"/>
                    <a:pt x="133" y="62"/>
                    <a:pt x="127" y="62"/>
                  </a:cubicBezTo>
                  <a:cubicBezTo>
                    <a:pt x="120" y="62"/>
                    <a:pt x="115" y="56"/>
                    <a:pt x="115" y="50"/>
                  </a:cubicBezTo>
                  <a:close/>
                  <a:moveTo>
                    <a:pt x="127" y="34"/>
                  </a:moveTo>
                  <a:cubicBezTo>
                    <a:pt x="118" y="34"/>
                    <a:pt x="110" y="41"/>
                    <a:pt x="110" y="50"/>
                  </a:cubicBezTo>
                  <a:cubicBezTo>
                    <a:pt x="110" y="51"/>
                    <a:pt x="111" y="53"/>
                    <a:pt x="111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7" y="51"/>
                    <a:pt x="47" y="50"/>
                  </a:cubicBezTo>
                  <a:cubicBezTo>
                    <a:pt x="47" y="41"/>
                    <a:pt x="40" y="34"/>
                    <a:pt x="31" y="34"/>
                  </a:cubicBezTo>
                  <a:cubicBezTo>
                    <a:pt x="23" y="34"/>
                    <a:pt x="16" y="41"/>
                    <a:pt x="16" y="50"/>
                  </a:cubicBezTo>
                  <a:cubicBezTo>
                    <a:pt x="16" y="51"/>
                    <a:pt x="17" y="53"/>
                    <a:pt x="17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8" y="54"/>
                    <a:pt x="7" y="53"/>
                    <a:pt x="7" y="52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6"/>
                    <a:pt x="4" y="45"/>
                    <a:pt x="4" y="44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8" y="42"/>
                    <a:pt x="11" y="42"/>
                    <a:pt x="13" y="42"/>
                  </a:cubicBezTo>
                  <a:cubicBezTo>
                    <a:pt x="14" y="42"/>
                    <a:pt x="15" y="41"/>
                    <a:pt x="16" y="40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1" y="34"/>
                    <a:pt x="21" y="34"/>
                    <a:pt x="21" y="33"/>
                  </a:cubicBezTo>
                  <a:cubicBezTo>
                    <a:pt x="21" y="32"/>
                    <a:pt x="20" y="32"/>
                    <a:pt x="20" y="31"/>
                  </a:cubicBezTo>
                  <a:cubicBezTo>
                    <a:pt x="19" y="31"/>
                    <a:pt x="18" y="30"/>
                    <a:pt x="17" y="30"/>
                  </a:cubicBezTo>
                  <a:cubicBezTo>
                    <a:pt x="20" y="29"/>
                    <a:pt x="23" y="28"/>
                    <a:pt x="27" y="27"/>
                  </a:cubicBezTo>
                  <a:cubicBezTo>
                    <a:pt x="31" y="26"/>
                    <a:pt x="36" y="25"/>
                    <a:pt x="39" y="24"/>
                  </a:cubicBezTo>
                  <a:cubicBezTo>
                    <a:pt x="42" y="23"/>
                    <a:pt x="47" y="20"/>
                    <a:pt x="52" y="17"/>
                  </a:cubicBezTo>
                  <a:cubicBezTo>
                    <a:pt x="59" y="13"/>
                    <a:pt x="68" y="8"/>
                    <a:pt x="73" y="7"/>
                  </a:cubicBezTo>
                  <a:cubicBezTo>
                    <a:pt x="82" y="5"/>
                    <a:pt x="87" y="5"/>
                    <a:pt x="91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6" y="5"/>
                    <a:pt x="106" y="5"/>
                    <a:pt x="114" y="6"/>
                  </a:cubicBezTo>
                  <a:cubicBezTo>
                    <a:pt x="122" y="7"/>
                    <a:pt x="128" y="8"/>
                    <a:pt x="132" y="8"/>
                  </a:cubicBezTo>
                  <a:cubicBezTo>
                    <a:pt x="133" y="9"/>
                    <a:pt x="135" y="9"/>
                    <a:pt x="137" y="9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6" y="11"/>
                    <a:pt x="140" y="16"/>
                    <a:pt x="142" y="19"/>
                  </a:cubicBezTo>
                  <a:cubicBezTo>
                    <a:pt x="141" y="19"/>
                    <a:pt x="140" y="21"/>
                    <a:pt x="139" y="21"/>
                  </a:cubicBezTo>
                  <a:cubicBezTo>
                    <a:pt x="138" y="23"/>
                    <a:pt x="137" y="23"/>
                    <a:pt x="137" y="24"/>
                  </a:cubicBezTo>
                  <a:cubicBezTo>
                    <a:pt x="137" y="25"/>
                    <a:pt x="137" y="26"/>
                    <a:pt x="137" y="27"/>
                  </a:cubicBezTo>
                  <a:cubicBezTo>
                    <a:pt x="137" y="28"/>
                    <a:pt x="137" y="29"/>
                    <a:pt x="137" y="29"/>
                  </a:cubicBezTo>
                  <a:cubicBezTo>
                    <a:pt x="136" y="29"/>
                    <a:pt x="136" y="30"/>
                    <a:pt x="137" y="31"/>
                  </a:cubicBezTo>
                  <a:cubicBezTo>
                    <a:pt x="137" y="31"/>
                    <a:pt x="138" y="32"/>
                    <a:pt x="138" y="32"/>
                  </a:cubicBezTo>
                  <a:cubicBezTo>
                    <a:pt x="141" y="32"/>
                    <a:pt x="143" y="32"/>
                    <a:pt x="146" y="32"/>
                  </a:cubicBezTo>
                  <a:cubicBezTo>
                    <a:pt x="146" y="32"/>
                    <a:pt x="146" y="32"/>
                    <a:pt x="146" y="32"/>
                  </a:cubicBezTo>
                  <a:cubicBezTo>
                    <a:pt x="146" y="32"/>
                    <a:pt x="146" y="32"/>
                    <a:pt x="146" y="32"/>
                  </a:cubicBezTo>
                  <a:cubicBezTo>
                    <a:pt x="146" y="33"/>
                    <a:pt x="146" y="33"/>
                    <a:pt x="146" y="34"/>
                  </a:cubicBezTo>
                  <a:cubicBezTo>
                    <a:pt x="146" y="35"/>
                    <a:pt x="147" y="35"/>
                    <a:pt x="148" y="36"/>
                  </a:cubicBezTo>
                  <a:cubicBezTo>
                    <a:pt x="149" y="37"/>
                    <a:pt x="150" y="38"/>
                    <a:pt x="150" y="39"/>
                  </a:cubicBezTo>
                  <a:cubicBezTo>
                    <a:pt x="150" y="40"/>
                    <a:pt x="150" y="40"/>
                    <a:pt x="149" y="41"/>
                  </a:cubicBezTo>
                  <a:cubicBezTo>
                    <a:pt x="149" y="46"/>
                    <a:pt x="149" y="49"/>
                    <a:pt x="148" y="50"/>
                  </a:cubicBezTo>
                  <a:cubicBezTo>
                    <a:pt x="148" y="50"/>
                    <a:pt x="147" y="50"/>
                    <a:pt x="146" y="50"/>
                  </a:cubicBezTo>
                  <a:cubicBezTo>
                    <a:pt x="145" y="50"/>
                    <a:pt x="144" y="50"/>
                    <a:pt x="143" y="50"/>
                  </a:cubicBezTo>
                  <a:cubicBezTo>
                    <a:pt x="143" y="50"/>
                    <a:pt x="143" y="50"/>
                    <a:pt x="143" y="50"/>
                  </a:cubicBezTo>
                  <a:cubicBezTo>
                    <a:pt x="143" y="41"/>
                    <a:pt x="136" y="34"/>
                    <a:pt x="127" y="34"/>
                  </a:cubicBezTo>
                  <a:close/>
                  <a:moveTo>
                    <a:pt x="31" y="62"/>
                  </a:moveTo>
                  <a:cubicBezTo>
                    <a:pt x="25" y="62"/>
                    <a:pt x="20" y="56"/>
                    <a:pt x="20" y="50"/>
                  </a:cubicBezTo>
                  <a:cubicBezTo>
                    <a:pt x="20" y="43"/>
                    <a:pt x="25" y="38"/>
                    <a:pt x="31" y="38"/>
                  </a:cubicBezTo>
                  <a:cubicBezTo>
                    <a:pt x="38" y="38"/>
                    <a:pt x="43" y="43"/>
                    <a:pt x="43" y="50"/>
                  </a:cubicBezTo>
                  <a:cubicBezTo>
                    <a:pt x="43" y="56"/>
                    <a:pt x="38" y="62"/>
                    <a:pt x="31" y="62"/>
                  </a:cubicBezTo>
                  <a:close/>
                  <a:moveTo>
                    <a:pt x="10" y="33"/>
                  </a:moveTo>
                  <a:cubicBezTo>
                    <a:pt x="11" y="33"/>
                    <a:pt x="13" y="33"/>
                    <a:pt x="14" y="33"/>
                  </a:cubicBezTo>
                  <a:cubicBezTo>
                    <a:pt x="15" y="33"/>
                    <a:pt x="15" y="33"/>
                    <a:pt x="16" y="34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8"/>
                    <a:pt x="9" y="38"/>
                    <a:pt x="7" y="38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5"/>
                    <a:pt x="9" y="34"/>
                    <a:pt x="10" y="33"/>
                  </a:cubicBezTo>
                  <a:close/>
                  <a:moveTo>
                    <a:pt x="147" y="28"/>
                  </a:moveTo>
                  <a:cubicBezTo>
                    <a:pt x="146" y="28"/>
                    <a:pt x="146" y="28"/>
                    <a:pt x="146" y="28"/>
                  </a:cubicBezTo>
                  <a:cubicBezTo>
                    <a:pt x="144" y="28"/>
                    <a:pt x="143" y="28"/>
                    <a:pt x="141" y="28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41" y="27"/>
                    <a:pt x="141" y="26"/>
                    <a:pt x="141" y="26"/>
                  </a:cubicBezTo>
                  <a:cubicBezTo>
                    <a:pt x="141" y="25"/>
                    <a:pt x="142" y="25"/>
                    <a:pt x="143" y="24"/>
                  </a:cubicBezTo>
                  <a:cubicBezTo>
                    <a:pt x="143" y="23"/>
                    <a:pt x="144" y="22"/>
                    <a:pt x="144" y="22"/>
                  </a:cubicBezTo>
                  <a:cubicBezTo>
                    <a:pt x="146" y="24"/>
                    <a:pt x="147" y="25"/>
                    <a:pt x="147" y="27"/>
                  </a:cubicBezTo>
                  <a:cubicBezTo>
                    <a:pt x="147" y="27"/>
                    <a:pt x="147" y="28"/>
                    <a:pt x="147" y="28"/>
                  </a:cubicBezTo>
                  <a:close/>
                  <a:moveTo>
                    <a:pt x="146" y="32"/>
                  </a:moveTo>
                  <a:cubicBezTo>
                    <a:pt x="146" y="32"/>
                    <a:pt x="146" y="32"/>
                    <a:pt x="146" y="32"/>
                  </a:cubicBezTo>
                  <a:cubicBezTo>
                    <a:pt x="146" y="32"/>
                    <a:pt x="146" y="32"/>
                    <a:pt x="146" y="32"/>
                  </a:cubicBezTo>
                  <a:close/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3873501" y="7553326"/>
              <a:ext cx="263525" cy="69850"/>
            </a:xfrm>
            <a:custGeom>
              <a:avLst/>
              <a:gdLst>
                <a:gd name="T0" fmla="*/ 78 w 83"/>
                <a:gd name="T1" fmla="*/ 10 h 22"/>
                <a:gd name="T2" fmla="*/ 76 w 83"/>
                <a:gd name="T3" fmla="*/ 8 h 22"/>
                <a:gd name="T4" fmla="*/ 69 w 83"/>
                <a:gd name="T5" fmla="*/ 4 h 22"/>
                <a:gd name="T6" fmla="*/ 55 w 83"/>
                <a:gd name="T7" fmla="*/ 2 h 22"/>
                <a:gd name="T8" fmla="*/ 51 w 83"/>
                <a:gd name="T9" fmla="*/ 1 h 22"/>
                <a:gd name="T10" fmla="*/ 41 w 83"/>
                <a:gd name="T11" fmla="*/ 0 h 22"/>
                <a:gd name="T12" fmla="*/ 31 w 83"/>
                <a:gd name="T13" fmla="*/ 1 h 22"/>
                <a:gd name="T14" fmla="*/ 31 w 83"/>
                <a:gd name="T15" fmla="*/ 1 h 22"/>
                <a:gd name="T16" fmla="*/ 30 w 83"/>
                <a:gd name="T17" fmla="*/ 2 h 22"/>
                <a:gd name="T18" fmla="*/ 18 w 83"/>
                <a:gd name="T19" fmla="*/ 7 h 22"/>
                <a:gd name="T20" fmla="*/ 17 w 83"/>
                <a:gd name="T21" fmla="*/ 7 h 22"/>
                <a:gd name="T22" fmla="*/ 2 w 83"/>
                <a:gd name="T23" fmla="*/ 17 h 22"/>
                <a:gd name="T24" fmla="*/ 1 w 83"/>
                <a:gd name="T25" fmla="*/ 17 h 22"/>
                <a:gd name="T26" fmla="*/ 0 w 83"/>
                <a:gd name="T27" fmla="*/ 19 h 22"/>
                <a:gd name="T28" fmla="*/ 0 w 83"/>
                <a:gd name="T29" fmla="*/ 20 h 22"/>
                <a:gd name="T30" fmla="*/ 1 w 83"/>
                <a:gd name="T31" fmla="*/ 22 h 22"/>
                <a:gd name="T32" fmla="*/ 2 w 83"/>
                <a:gd name="T33" fmla="*/ 22 h 22"/>
                <a:gd name="T34" fmla="*/ 2 w 83"/>
                <a:gd name="T35" fmla="*/ 22 h 22"/>
                <a:gd name="T36" fmla="*/ 30 w 83"/>
                <a:gd name="T37" fmla="*/ 21 h 22"/>
                <a:gd name="T38" fmla="*/ 42 w 83"/>
                <a:gd name="T39" fmla="*/ 21 h 22"/>
                <a:gd name="T40" fmla="*/ 56 w 83"/>
                <a:gd name="T41" fmla="*/ 21 h 22"/>
                <a:gd name="T42" fmla="*/ 61 w 83"/>
                <a:gd name="T43" fmla="*/ 21 h 22"/>
                <a:gd name="T44" fmla="*/ 75 w 83"/>
                <a:gd name="T45" fmla="*/ 21 h 22"/>
                <a:gd name="T46" fmla="*/ 76 w 83"/>
                <a:gd name="T47" fmla="*/ 21 h 22"/>
                <a:gd name="T48" fmla="*/ 78 w 83"/>
                <a:gd name="T49" fmla="*/ 20 h 22"/>
                <a:gd name="T50" fmla="*/ 80 w 83"/>
                <a:gd name="T51" fmla="*/ 18 h 22"/>
                <a:gd name="T52" fmla="*/ 81 w 83"/>
                <a:gd name="T53" fmla="*/ 13 h 22"/>
                <a:gd name="T54" fmla="*/ 78 w 83"/>
                <a:gd name="T55" fmla="*/ 10 h 22"/>
                <a:gd name="T56" fmla="*/ 78 w 83"/>
                <a:gd name="T57" fmla="*/ 15 h 22"/>
                <a:gd name="T58" fmla="*/ 78 w 83"/>
                <a:gd name="T59" fmla="*/ 15 h 22"/>
                <a:gd name="T60" fmla="*/ 76 w 83"/>
                <a:gd name="T61" fmla="*/ 17 h 22"/>
                <a:gd name="T62" fmla="*/ 75 w 83"/>
                <a:gd name="T63" fmla="*/ 17 h 22"/>
                <a:gd name="T64" fmla="*/ 74 w 83"/>
                <a:gd name="T65" fmla="*/ 17 h 22"/>
                <a:gd name="T66" fmla="*/ 71 w 83"/>
                <a:gd name="T67" fmla="*/ 17 h 22"/>
                <a:gd name="T68" fmla="*/ 71 w 83"/>
                <a:gd name="T69" fmla="*/ 17 h 22"/>
                <a:gd name="T70" fmla="*/ 60 w 83"/>
                <a:gd name="T71" fmla="*/ 17 h 22"/>
                <a:gd name="T72" fmla="*/ 46 w 83"/>
                <a:gd name="T73" fmla="*/ 17 h 22"/>
                <a:gd name="T74" fmla="*/ 36 w 83"/>
                <a:gd name="T75" fmla="*/ 17 h 22"/>
                <a:gd name="T76" fmla="*/ 18 w 83"/>
                <a:gd name="T77" fmla="*/ 17 h 22"/>
                <a:gd name="T78" fmla="*/ 8 w 83"/>
                <a:gd name="T79" fmla="*/ 18 h 22"/>
                <a:gd name="T80" fmla="*/ 10 w 83"/>
                <a:gd name="T81" fmla="*/ 16 h 22"/>
                <a:gd name="T82" fmla="*/ 13 w 83"/>
                <a:gd name="T83" fmla="*/ 14 h 22"/>
                <a:gd name="T84" fmla="*/ 16 w 83"/>
                <a:gd name="T85" fmla="*/ 13 h 22"/>
                <a:gd name="T86" fmla="*/ 26 w 83"/>
                <a:gd name="T87" fmla="*/ 8 h 22"/>
                <a:gd name="T88" fmla="*/ 27 w 83"/>
                <a:gd name="T89" fmla="*/ 7 h 22"/>
                <a:gd name="T90" fmla="*/ 31 w 83"/>
                <a:gd name="T91" fmla="*/ 6 h 22"/>
                <a:gd name="T92" fmla="*/ 37 w 83"/>
                <a:gd name="T93" fmla="*/ 4 h 22"/>
                <a:gd name="T94" fmla="*/ 38 w 83"/>
                <a:gd name="T95" fmla="*/ 4 h 22"/>
                <a:gd name="T96" fmla="*/ 48 w 83"/>
                <a:gd name="T97" fmla="*/ 5 h 22"/>
                <a:gd name="T98" fmla="*/ 50 w 83"/>
                <a:gd name="T99" fmla="*/ 5 h 22"/>
                <a:gd name="T100" fmla="*/ 61 w 83"/>
                <a:gd name="T101" fmla="*/ 7 h 22"/>
                <a:gd name="T102" fmla="*/ 69 w 83"/>
                <a:gd name="T103" fmla="*/ 8 h 22"/>
                <a:gd name="T104" fmla="*/ 70 w 83"/>
                <a:gd name="T105" fmla="*/ 8 h 22"/>
                <a:gd name="T106" fmla="*/ 70 w 83"/>
                <a:gd name="T107" fmla="*/ 8 h 22"/>
                <a:gd name="T108" fmla="*/ 74 w 83"/>
                <a:gd name="T109" fmla="*/ 11 h 22"/>
                <a:gd name="T110" fmla="*/ 75 w 83"/>
                <a:gd name="T111" fmla="*/ 13 h 22"/>
                <a:gd name="T112" fmla="*/ 78 w 83"/>
                <a:gd name="T113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22">
                  <a:moveTo>
                    <a:pt x="78" y="10"/>
                  </a:moveTo>
                  <a:cubicBezTo>
                    <a:pt x="76" y="8"/>
                    <a:pt x="76" y="8"/>
                    <a:pt x="76" y="8"/>
                  </a:cubicBezTo>
                  <a:cubicBezTo>
                    <a:pt x="74" y="6"/>
                    <a:pt x="72" y="4"/>
                    <a:pt x="69" y="4"/>
                  </a:cubicBezTo>
                  <a:cubicBezTo>
                    <a:pt x="65" y="3"/>
                    <a:pt x="60" y="2"/>
                    <a:pt x="55" y="2"/>
                  </a:cubicBezTo>
                  <a:cubicBezTo>
                    <a:pt x="54" y="2"/>
                    <a:pt x="52" y="2"/>
                    <a:pt x="51" y="1"/>
                  </a:cubicBezTo>
                  <a:cubicBezTo>
                    <a:pt x="48" y="1"/>
                    <a:pt x="44" y="1"/>
                    <a:pt x="41" y="0"/>
                  </a:cubicBezTo>
                  <a:cubicBezTo>
                    <a:pt x="38" y="0"/>
                    <a:pt x="34" y="0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0" y="1"/>
                    <a:pt x="30" y="2"/>
                  </a:cubicBezTo>
                  <a:cubicBezTo>
                    <a:pt x="25" y="3"/>
                    <a:pt x="21" y="5"/>
                    <a:pt x="18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2" y="10"/>
                    <a:pt x="7" y="14"/>
                    <a:pt x="2" y="17"/>
                  </a:cubicBezTo>
                  <a:cubicBezTo>
                    <a:pt x="2" y="17"/>
                    <a:pt x="1" y="17"/>
                    <a:pt x="1" y="17"/>
                  </a:cubicBezTo>
                  <a:cubicBezTo>
                    <a:pt x="1" y="18"/>
                    <a:pt x="0" y="18"/>
                    <a:pt x="0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1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1" y="22"/>
                    <a:pt x="20" y="21"/>
                    <a:pt x="30" y="21"/>
                  </a:cubicBezTo>
                  <a:cubicBezTo>
                    <a:pt x="34" y="21"/>
                    <a:pt x="38" y="21"/>
                    <a:pt x="42" y="21"/>
                  </a:cubicBezTo>
                  <a:cubicBezTo>
                    <a:pt x="47" y="21"/>
                    <a:pt x="52" y="21"/>
                    <a:pt x="56" y="21"/>
                  </a:cubicBezTo>
                  <a:cubicBezTo>
                    <a:pt x="58" y="21"/>
                    <a:pt x="59" y="21"/>
                    <a:pt x="61" y="21"/>
                  </a:cubicBezTo>
                  <a:cubicBezTo>
                    <a:pt x="65" y="21"/>
                    <a:pt x="70" y="21"/>
                    <a:pt x="75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7" y="21"/>
                    <a:pt x="78" y="20"/>
                  </a:cubicBezTo>
                  <a:cubicBezTo>
                    <a:pt x="79" y="20"/>
                    <a:pt x="79" y="19"/>
                    <a:pt x="80" y="18"/>
                  </a:cubicBezTo>
                  <a:cubicBezTo>
                    <a:pt x="82" y="17"/>
                    <a:pt x="83" y="15"/>
                    <a:pt x="81" y="13"/>
                  </a:cubicBezTo>
                  <a:cubicBezTo>
                    <a:pt x="81" y="12"/>
                    <a:pt x="80" y="11"/>
                    <a:pt x="78" y="10"/>
                  </a:cubicBezTo>
                  <a:close/>
                  <a:moveTo>
                    <a:pt x="78" y="15"/>
                  </a:moveTo>
                  <a:cubicBezTo>
                    <a:pt x="78" y="15"/>
                    <a:pt x="78" y="15"/>
                    <a:pt x="78" y="15"/>
                  </a:cubicBezTo>
                  <a:cubicBezTo>
                    <a:pt x="77" y="16"/>
                    <a:pt x="76" y="16"/>
                    <a:pt x="76" y="17"/>
                  </a:cubicBezTo>
                  <a:cubicBezTo>
                    <a:pt x="76" y="17"/>
                    <a:pt x="75" y="17"/>
                    <a:pt x="75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2" y="17"/>
                    <a:pt x="71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67" y="17"/>
                    <a:pt x="64" y="17"/>
                    <a:pt x="60" y="17"/>
                  </a:cubicBezTo>
                  <a:cubicBezTo>
                    <a:pt x="55" y="17"/>
                    <a:pt x="50" y="17"/>
                    <a:pt x="46" y="17"/>
                  </a:cubicBezTo>
                  <a:cubicBezTo>
                    <a:pt x="42" y="17"/>
                    <a:pt x="39" y="17"/>
                    <a:pt x="36" y="17"/>
                  </a:cubicBezTo>
                  <a:cubicBezTo>
                    <a:pt x="30" y="17"/>
                    <a:pt x="24" y="17"/>
                    <a:pt x="18" y="17"/>
                  </a:cubicBezTo>
                  <a:cubicBezTo>
                    <a:pt x="14" y="17"/>
                    <a:pt x="11" y="18"/>
                    <a:pt x="8" y="18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2" y="15"/>
                    <a:pt x="13" y="14"/>
                  </a:cubicBezTo>
                  <a:cubicBezTo>
                    <a:pt x="14" y="14"/>
                    <a:pt x="15" y="14"/>
                    <a:pt x="16" y="13"/>
                  </a:cubicBezTo>
                  <a:cubicBezTo>
                    <a:pt x="19" y="11"/>
                    <a:pt x="22" y="9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8" y="7"/>
                    <a:pt x="30" y="6"/>
                    <a:pt x="31" y="6"/>
                  </a:cubicBezTo>
                  <a:cubicBezTo>
                    <a:pt x="33" y="5"/>
                    <a:pt x="35" y="4"/>
                    <a:pt x="37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41" y="4"/>
                    <a:pt x="44" y="5"/>
                    <a:pt x="48" y="5"/>
                  </a:cubicBezTo>
                  <a:cubicBezTo>
                    <a:pt x="49" y="5"/>
                    <a:pt x="49" y="5"/>
                    <a:pt x="50" y="5"/>
                  </a:cubicBezTo>
                  <a:cubicBezTo>
                    <a:pt x="54" y="6"/>
                    <a:pt x="57" y="6"/>
                    <a:pt x="61" y="7"/>
                  </a:cubicBezTo>
                  <a:cubicBezTo>
                    <a:pt x="64" y="7"/>
                    <a:pt x="66" y="8"/>
                    <a:pt x="69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1" y="9"/>
                    <a:pt x="73" y="11"/>
                    <a:pt x="74" y="1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4"/>
                    <a:pt x="77" y="15"/>
                    <a:pt x="78" y="15"/>
                  </a:cubicBezTo>
                  <a:close/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15" name="Oval 11"/>
          <p:cNvSpPr>
            <a:spLocks noChangeArrowheads="1"/>
          </p:cNvSpPr>
          <p:nvPr/>
        </p:nvSpPr>
        <p:spPr bwMode="auto">
          <a:xfrm>
            <a:off x="3494088" y="2951163"/>
            <a:ext cx="936625" cy="939800"/>
          </a:xfrm>
          <a:prstGeom prst="ellipse">
            <a:avLst/>
          </a:prstGeom>
          <a:solidFill>
            <a:srgbClr val="F0EC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6" name="그룹 165"/>
          <p:cNvGrpSpPr/>
          <p:nvPr/>
        </p:nvGrpSpPr>
        <p:grpSpPr>
          <a:xfrm>
            <a:off x="3716338" y="3314701"/>
            <a:ext cx="492125" cy="209550"/>
            <a:chOff x="3716338" y="3314701"/>
            <a:chExt cx="492125" cy="209550"/>
          </a:xfrm>
        </p:grpSpPr>
        <p:sp>
          <p:nvSpPr>
            <p:cNvPr id="116" name="Freeform 12"/>
            <p:cNvSpPr>
              <a:spLocks noEditPoints="1"/>
            </p:cNvSpPr>
            <p:nvPr/>
          </p:nvSpPr>
          <p:spPr bwMode="auto">
            <a:xfrm>
              <a:off x="3716338" y="3314701"/>
              <a:ext cx="492125" cy="209550"/>
            </a:xfrm>
            <a:custGeom>
              <a:avLst/>
              <a:gdLst>
                <a:gd name="T0" fmla="*/ 150 w 154"/>
                <a:gd name="T1" fmla="*/ 33 h 66"/>
                <a:gd name="T2" fmla="*/ 151 w 154"/>
                <a:gd name="T3" fmla="*/ 27 h 66"/>
                <a:gd name="T4" fmla="*/ 142 w 154"/>
                <a:gd name="T5" fmla="*/ 11 h 66"/>
                <a:gd name="T6" fmla="*/ 143 w 154"/>
                <a:gd name="T7" fmla="*/ 10 h 66"/>
                <a:gd name="T8" fmla="*/ 141 w 154"/>
                <a:gd name="T9" fmla="*/ 6 h 66"/>
                <a:gd name="T10" fmla="*/ 114 w 154"/>
                <a:gd name="T11" fmla="*/ 2 h 66"/>
                <a:gd name="T12" fmla="*/ 92 w 154"/>
                <a:gd name="T13" fmla="*/ 1 h 66"/>
                <a:gd name="T14" fmla="*/ 50 w 154"/>
                <a:gd name="T15" fmla="*/ 14 h 66"/>
                <a:gd name="T16" fmla="*/ 26 w 154"/>
                <a:gd name="T17" fmla="*/ 23 h 66"/>
                <a:gd name="T18" fmla="*/ 11 w 154"/>
                <a:gd name="T19" fmla="*/ 27 h 66"/>
                <a:gd name="T20" fmla="*/ 7 w 154"/>
                <a:gd name="T21" fmla="*/ 30 h 66"/>
                <a:gd name="T22" fmla="*/ 1 w 154"/>
                <a:gd name="T23" fmla="*/ 42 h 66"/>
                <a:gd name="T24" fmla="*/ 3 w 154"/>
                <a:gd name="T25" fmla="*/ 54 h 66"/>
                <a:gd name="T26" fmla="*/ 19 w 154"/>
                <a:gd name="T27" fmla="*/ 58 h 66"/>
                <a:gd name="T28" fmla="*/ 44 w 154"/>
                <a:gd name="T29" fmla="*/ 58 h 66"/>
                <a:gd name="T30" fmla="*/ 127 w 154"/>
                <a:gd name="T31" fmla="*/ 66 h 66"/>
                <a:gd name="T32" fmla="*/ 146 w 154"/>
                <a:gd name="T33" fmla="*/ 54 h 66"/>
                <a:gd name="T34" fmla="*/ 154 w 154"/>
                <a:gd name="T35" fmla="*/ 42 h 66"/>
                <a:gd name="T36" fmla="*/ 150 w 154"/>
                <a:gd name="T37" fmla="*/ 33 h 66"/>
                <a:gd name="T38" fmla="*/ 127 w 154"/>
                <a:gd name="T39" fmla="*/ 38 h 66"/>
                <a:gd name="T40" fmla="*/ 127 w 154"/>
                <a:gd name="T41" fmla="*/ 62 h 66"/>
                <a:gd name="T42" fmla="*/ 127 w 154"/>
                <a:gd name="T43" fmla="*/ 34 h 66"/>
                <a:gd name="T44" fmla="*/ 111 w 154"/>
                <a:gd name="T45" fmla="*/ 54 h 66"/>
                <a:gd name="T46" fmla="*/ 47 w 154"/>
                <a:gd name="T47" fmla="*/ 50 h 66"/>
                <a:gd name="T48" fmla="*/ 16 w 154"/>
                <a:gd name="T49" fmla="*/ 50 h 66"/>
                <a:gd name="T50" fmla="*/ 10 w 154"/>
                <a:gd name="T51" fmla="*/ 54 h 66"/>
                <a:gd name="T52" fmla="*/ 4 w 154"/>
                <a:gd name="T53" fmla="*/ 47 h 66"/>
                <a:gd name="T54" fmla="*/ 5 w 154"/>
                <a:gd name="T55" fmla="*/ 42 h 66"/>
                <a:gd name="T56" fmla="*/ 16 w 154"/>
                <a:gd name="T57" fmla="*/ 40 h 66"/>
                <a:gd name="T58" fmla="*/ 21 w 154"/>
                <a:gd name="T59" fmla="*/ 33 h 66"/>
                <a:gd name="T60" fmla="*/ 17 w 154"/>
                <a:gd name="T61" fmla="*/ 30 h 66"/>
                <a:gd name="T62" fmla="*/ 39 w 154"/>
                <a:gd name="T63" fmla="*/ 24 h 66"/>
                <a:gd name="T64" fmla="*/ 73 w 154"/>
                <a:gd name="T65" fmla="*/ 7 h 66"/>
                <a:gd name="T66" fmla="*/ 92 w 154"/>
                <a:gd name="T67" fmla="*/ 5 h 66"/>
                <a:gd name="T68" fmla="*/ 132 w 154"/>
                <a:gd name="T69" fmla="*/ 8 h 66"/>
                <a:gd name="T70" fmla="*/ 137 w 154"/>
                <a:gd name="T71" fmla="*/ 10 h 66"/>
                <a:gd name="T72" fmla="*/ 139 w 154"/>
                <a:gd name="T73" fmla="*/ 21 h 66"/>
                <a:gd name="T74" fmla="*/ 137 w 154"/>
                <a:gd name="T75" fmla="*/ 27 h 66"/>
                <a:gd name="T76" fmla="*/ 137 w 154"/>
                <a:gd name="T77" fmla="*/ 31 h 66"/>
                <a:gd name="T78" fmla="*/ 146 w 154"/>
                <a:gd name="T79" fmla="*/ 32 h 66"/>
                <a:gd name="T80" fmla="*/ 146 w 154"/>
                <a:gd name="T81" fmla="*/ 32 h 66"/>
                <a:gd name="T82" fmla="*/ 148 w 154"/>
                <a:gd name="T83" fmla="*/ 36 h 66"/>
                <a:gd name="T84" fmla="*/ 149 w 154"/>
                <a:gd name="T85" fmla="*/ 41 h 66"/>
                <a:gd name="T86" fmla="*/ 146 w 154"/>
                <a:gd name="T87" fmla="*/ 50 h 66"/>
                <a:gd name="T88" fmla="*/ 143 w 154"/>
                <a:gd name="T89" fmla="*/ 50 h 66"/>
                <a:gd name="T90" fmla="*/ 31 w 154"/>
                <a:gd name="T91" fmla="*/ 62 h 66"/>
                <a:gd name="T92" fmla="*/ 31 w 154"/>
                <a:gd name="T93" fmla="*/ 38 h 66"/>
                <a:gd name="T94" fmla="*/ 31 w 154"/>
                <a:gd name="T95" fmla="*/ 62 h 66"/>
                <a:gd name="T96" fmla="*/ 14 w 154"/>
                <a:gd name="T97" fmla="*/ 33 h 66"/>
                <a:gd name="T98" fmla="*/ 13 w 154"/>
                <a:gd name="T99" fmla="*/ 37 h 66"/>
                <a:gd name="T100" fmla="*/ 7 w 154"/>
                <a:gd name="T101" fmla="*/ 38 h 66"/>
                <a:gd name="T102" fmla="*/ 10 w 154"/>
                <a:gd name="T103" fmla="*/ 33 h 66"/>
                <a:gd name="T104" fmla="*/ 146 w 154"/>
                <a:gd name="T105" fmla="*/ 28 h 66"/>
                <a:gd name="T106" fmla="*/ 141 w 154"/>
                <a:gd name="T107" fmla="*/ 27 h 66"/>
                <a:gd name="T108" fmla="*/ 143 w 154"/>
                <a:gd name="T109" fmla="*/ 24 h 66"/>
                <a:gd name="T110" fmla="*/ 147 w 154"/>
                <a:gd name="T111" fmla="*/ 27 h 66"/>
                <a:gd name="T112" fmla="*/ 146 w 154"/>
                <a:gd name="T113" fmla="*/ 32 h 66"/>
                <a:gd name="T114" fmla="*/ 146 w 154"/>
                <a:gd name="T115" fmla="*/ 3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4" h="66">
                  <a:moveTo>
                    <a:pt x="150" y="33"/>
                  </a:moveTo>
                  <a:cubicBezTo>
                    <a:pt x="150" y="33"/>
                    <a:pt x="150" y="33"/>
                    <a:pt x="150" y="33"/>
                  </a:cubicBezTo>
                  <a:cubicBezTo>
                    <a:pt x="150" y="32"/>
                    <a:pt x="150" y="32"/>
                    <a:pt x="150" y="32"/>
                  </a:cubicBezTo>
                  <a:cubicBezTo>
                    <a:pt x="150" y="31"/>
                    <a:pt x="151" y="29"/>
                    <a:pt x="151" y="27"/>
                  </a:cubicBezTo>
                  <a:cubicBezTo>
                    <a:pt x="151" y="23"/>
                    <a:pt x="148" y="20"/>
                    <a:pt x="146" y="17"/>
                  </a:cubicBezTo>
                  <a:cubicBezTo>
                    <a:pt x="145" y="16"/>
                    <a:pt x="143" y="13"/>
                    <a:pt x="142" y="11"/>
                  </a:cubicBezTo>
                  <a:cubicBezTo>
                    <a:pt x="142" y="11"/>
                    <a:pt x="142" y="11"/>
                    <a:pt x="142" y="11"/>
                  </a:cubicBezTo>
                  <a:cubicBezTo>
                    <a:pt x="142" y="11"/>
                    <a:pt x="143" y="10"/>
                    <a:pt x="143" y="10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7"/>
                    <a:pt x="142" y="6"/>
                    <a:pt x="141" y="6"/>
                  </a:cubicBezTo>
                  <a:cubicBezTo>
                    <a:pt x="139" y="6"/>
                    <a:pt x="136" y="5"/>
                    <a:pt x="132" y="4"/>
                  </a:cubicBezTo>
                  <a:cubicBezTo>
                    <a:pt x="127" y="3"/>
                    <a:pt x="120" y="2"/>
                    <a:pt x="114" y="2"/>
                  </a:cubicBezTo>
                  <a:cubicBezTo>
                    <a:pt x="107" y="1"/>
                    <a:pt x="96" y="1"/>
                    <a:pt x="92" y="1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87" y="1"/>
                    <a:pt x="81" y="0"/>
                    <a:pt x="72" y="3"/>
                  </a:cubicBezTo>
                  <a:cubicBezTo>
                    <a:pt x="66" y="4"/>
                    <a:pt x="58" y="9"/>
                    <a:pt x="50" y="14"/>
                  </a:cubicBezTo>
                  <a:cubicBezTo>
                    <a:pt x="45" y="17"/>
                    <a:pt x="40" y="19"/>
                    <a:pt x="38" y="20"/>
                  </a:cubicBezTo>
                  <a:cubicBezTo>
                    <a:pt x="35" y="21"/>
                    <a:pt x="30" y="22"/>
                    <a:pt x="26" y="23"/>
                  </a:cubicBezTo>
                  <a:cubicBezTo>
                    <a:pt x="22" y="24"/>
                    <a:pt x="18" y="25"/>
                    <a:pt x="15" y="26"/>
                  </a:cubicBezTo>
                  <a:cubicBezTo>
                    <a:pt x="14" y="26"/>
                    <a:pt x="13" y="27"/>
                    <a:pt x="11" y="27"/>
                  </a:cubicBezTo>
                  <a:cubicBezTo>
                    <a:pt x="10" y="28"/>
                    <a:pt x="9" y="29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1"/>
                    <a:pt x="5" y="33"/>
                    <a:pt x="4" y="35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44"/>
                    <a:pt x="0" y="46"/>
                    <a:pt x="1" y="48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6"/>
                    <a:pt x="7" y="58"/>
                    <a:pt x="10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1" y="63"/>
                    <a:pt x="26" y="66"/>
                    <a:pt x="31" y="66"/>
                  </a:cubicBezTo>
                  <a:cubicBezTo>
                    <a:pt x="37" y="66"/>
                    <a:pt x="42" y="63"/>
                    <a:pt x="44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6" y="63"/>
                    <a:pt x="121" y="66"/>
                    <a:pt x="127" y="66"/>
                  </a:cubicBezTo>
                  <a:cubicBezTo>
                    <a:pt x="134" y="66"/>
                    <a:pt x="140" y="61"/>
                    <a:pt x="142" y="55"/>
                  </a:cubicBezTo>
                  <a:cubicBezTo>
                    <a:pt x="143" y="54"/>
                    <a:pt x="145" y="54"/>
                    <a:pt x="146" y="54"/>
                  </a:cubicBezTo>
                  <a:cubicBezTo>
                    <a:pt x="149" y="54"/>
                    <a:pt x="151" y="53"/>
                    <a:pt x="152" y="51"/>
                  </a:cubicBezTo>
                  <a:cubicBezTo>
                    <a:pt x="153" y="51"/>
                    <a:pt x="153" y="48"/>
                    <a:pt x="154" y="42"/>
                  </a:cubicBezTo>
                  <a:cubicBezTo>
                    <a:pt x="154" y="39"/>
                    <a:pt x="154" y="39"/>
                    <a:pt x="154" y="39"/>
                  </a:cubicBezTo>
                  <a:cubicBezTo>
                    <a:pt x="154" y="37"/>
                    <a:pt x="152" y="34"/>
                    <a:pt x="150" y="33"/>
                  </a:cubicBezTo>
                  <a:close/>
                  <a:moveTo>
                    <a:pt x="115" y="50"/>
                  </a:moveTo>
                  <a:cubicBezTo>
                    <a:pt x="115" y="43"/>
                    <a:pt x="120" y="38"/>
                    <a:pt x="127" y="38"/>
                  </a:cubicBezTo>
                  <a:cubicBezTo>
                    <a:pt x="133" y="38"/>
                    <a:pt x="139" y="43"/>
                    <a:pt x="139" y="50"/>
                  </a:cubicBezTo>
                  <a:cubicBezTo>
                    <a:pt x="139" y="56"/>
                    <a:pt x="133" y="62"/>
                    <a:pt x="127" y="62"/>
                  </a:cubicBezTo>
                  <a:cubicBezTo>
                    <a:pt x="120" y="62"/>
                    <a:pt x="115" y="56"/>
                    <a:pt x="115" y="50"/>
                  </a:cubicBezTo>
                  <a:close/>
                  <a:moveTo>
                    <a:pt x="127" y="34"/>
                  </a:moveTo>
                  <a:cubicBezTo>
                    <a:pt x="118" y="34"/>
                    <a:pt x="110" y="41"/>
                    <a:pt x="110" y="50"/>
                  </a:cubicBezTo>
                  <a:cubicBezTo>
                    <a:pt x="110" y="51"/>
                    <a:pt x="111" y="53"/>
                    <a:pt x="111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7" y="51"/>
                    <a:pt x="47" y="50"/>
                  </a:cubicBezTo>
                  <a:cubicBezTo>
                    <a:pt x="47" y="41"/>
                    <a:pt x="40" y="34"/>
                    <a:pt x="31" y="34"/>
                  </a:cubicBezTo>
                  <a:cubicBezTo>
                    <a:pt x="23" y="34"/>
                    <a:pt x="16" y="41"/>
                    <a:pt x="16" y="50"/>
                  </a:cubicBezTo>
                  <a:cubicBezTo>
                    <a:pt x="16" y="51"/>
                    <a:pt x="17" y="53"/>
                    <a:pt x="17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8" y="54"/>
                    <a:pt x="7" y="53"/>
                    <a:pt x="7" y="52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6"/>
                    <a:pt x="4" y="45"/>
                    <a:pt x="4" y="44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8" y="42"/>
                    <a:pt x="11" y="42"/>
                    <a:pt x="13" y="42"/>
                  </a:cubicBezTo>
                  <a:cubicBezTo>
                    <a:pt x="14" y="42"/>
                    <a:pt x="15" y="41"/>
                    <a:pt x="16" y="40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1" y="34"/>
                    <a:pt x="21" y="34"/>
                    <a:pt x="21" y="33"/>
                  </a:cubicBezTo>
                  <a:cubicBezTo>
                    <a:pt x="21" y="32"/>
                    <a:pt x="20" y="32"/>
                    <a:pt x="20" y="31"/>
                  </a:cubicBezTo>
                  <a:cubicBezTo>
                    <a:pt x="19" y="31"/>
                    <a:pt x="18" y="30"/>
                    <a:pt x="17" y="30"/>
                  </a:cubicBezTo>
                  <a:cubicBezTo>
                    <a:pt x="20" y="29"/>
                    <a:pt x="23" y="28"/>
                    <a:pt x="27" y="27"/>
                  </a:cubicBezTo>
                  <a:cubicBezTo>
                    <a:pt x="31" y="26"/>
                    <a:pt x="36" y="25"/>
                    <a:pt x="39" y="24"/>
                  </a:cubicBezTo>
                  <a:cubicBezTo>
                    <a:pt x="42" y="23"/>
                    <a:pt x="47" y="20"/>
                    <a:pt x="52" y="17"/>
                  </a:cubicBezTo>
                  <a:cubicBezTo>
                    <a:pt x="59" y="13"/>
                    <a:pt x="68" y="8"/>
                    <a:pt x="73" y="7"/>
                  </a:cubicBezTo>
                  <a:cubicBezTo>
                    <a:pt x="82" y="5"/>
                    <a:pt x="87" y="5"/>
                    <a:pt x="91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6" y="5"/>
                    <a:pt x="106" y="5"/>
                    <a:pt x="114" y="6"/>
                  </a:cubicBezTo>
                  <a:cubicBezTo>
                    <a:pt x="122" y="7"/>
                    <a:pt x="128" y="8"/>
                    <a:pt x="132" y="8"/>
                  </a:cubicBezTo>
                  <a:cubicBezTo>
                    <a:pt x="133" y="9"/>
                    <a:pt x="135" y="9"/>
                    <a:pt x="137" y="9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6" y="11"/>
                    <a:pt x="140" y="16"/>
                    <a:pt x="142" y="19"/>
                  </a:cubicBezTo>
                  <a:cubicBezTo>
                    <a:pt x="141" y="19"/>
                    <a:pt x="140" y="21"/>
                    <a:pt x="139" y="21"/>
                  </a:cubicBezTo>
                  <a:cubicBezTo>
                    <a:pt x="138" y="23"/>
                    <a:pt x="137" y="23"/>
                    <a:pt x="137" y="24"/>
                  </a:cubicBezTo>
                  <a:cubicBezTo>
                    <a:pt x="137" y="25"/>
                    <a:pt x="137" y="26"/>
                    <a:pt x="137" y="27"/>
                  </a:cubicBezTo>
                  <a:cubicBezTo>
                    <a:pt x="137" y="28"/>
                    <a:pt x="137" y="29"/>
                    <a:pt x="137" y="29"/>
                  </a:cubicBezTo>
                  <a:cubicBezTo>
                    <a:pt x="136" y="29"/>
                    <a:pt x="136" y="30"/>
                    <a:pt x="137" y="31"/>
                  </a:cubicBezTo>
                  <a:cubicBezTo>
                    <a:pt x="137" y="31"/>
                    <a:pt x="138" y="32"/>
                    <a:pt x="138" y="32"/>
                  </a:cubicBezTo>
                  <a:cubicBezTo>
                    <a:pt x="141" y="32"/>
                    <a:pt x="143" y="32"/>
                    <a:pt x="146" y="32"/>
                  </a:cubicBezTo>
                  <a:cubicBezTo>
                    <a:pt x="146" y="32"/>
                    <a:pt x="146" y="32"/>
                    <a:pt x="146" y="32"/>
                  </a:cubicBezTo>
                  <a:cubicBezTo>
                    <a:pt x="146" y="32"/>
                    <a:pt x="146" y="32"/>
                    <a:pt x="146" y="32"/>
                  </a:cubicBezTo>
                  <a:cubicBezTo>
                    <a:pt x="146" y="33"/>
                    <a:pt x="146" y="33"/>
                    <a:pt x="146" y="34"/>
                  </a:cubicBezTo>
                  <a:cubicBezTo>
                    <a:pt x="146" y="35"/>
                    <a:pt x="147" y="35"/>
                    <a:pt x="148" y="36"/>
                  </a:cubicBezTo>
                  <a:cubicBezTo>
                    <a:pt x="149" y="37"/>
                    <a:pt x="150" y="38"/>
                    <a:pt x="150" y="39"/>
                  </a:cubicBezTo>
                  <a:cubicBezTo>
                    <a:pt x="150" y="40"/>
                    <a:pt x="150" y="40"/>
                    <a:pt x="149" y="41"/>
                  </a:cubicBezTo>
                  <a:cubicBezTo>
                    <a:pt x="149" y="46"/>
                    <a:pt x="149" y="49"/>
                    <a:pt x="148" y="50"/>
                  </a:cubicBezTo>
                  <a:cubicBezTo>
                    <a:pt x="148" y="50"/>
                    <a:pt x="147" y="50"/>
                    <a:pt x="146" y="50"/>
                  </a:cubicBezTo>
                  <a:cubicBezTo>
                    <a:pt x="145" y="50"/>
                    <a:pt x="144" y="50"/>
                    <a:pt x="143" y="50"/>
                  </a:cubicBezTo>
                  <a:cubicBezTo>
                    <a:pt x="143" y="50"/>
                    <a:pt x="143" y="50"/>
                    <a:pt x="143" y="50"/>
                  </a:cubicBezTo>
                  <a:cubicBezTo>
                    <a:pt x="143" y="41"/>
                    <a:pt x="136" y="34"/>
                    <a:pt x="127" y="34"/>
                  </a:cubicBezTo>
                  <a:close/>
                  <a:moveTo>
                    <a:pt x="31" y="62"/>
                  </a:moveTo>
                  <a:cubicBezTo>
                    <a:pt x="25" y="62"/>
                    <a:pt x="20" y="56"/>
                    <a:pt x="20" y="50"/>
                  </a:cubicBezTo>
                  <a:cubicBezTo>
                    <a:pt x="20" y="43"/>
                    <a:pt x="25" y="38"/>
                    <a:pt x="31" y="38"/>
                  </a:cubicBezTo>
                  <a:cubicBezTo>
                    <a:pt x="38" y="38"/>
                    <a:pt x="43" y="43"/>
                    <a:pt x="43" y="50"/>
                  </a:cubicBezTo>
                  <a:cubicBezTo>
                    <a:pt x="43" y="56"/>
                    <a:pt x="38" y="62"/>
                    <a:pt x="31" y="62"/>
                  </a:cubicBezTo>
                  <a:close/>
                  <a:moveTo>
                    <a:pt x="10" y="33"/>
                  </a:moveTo>
                  <a:cubicBezTo>
                    <a:pt x="11" y="33"/>
                    <a:pt x="13" y="33"/>
                    <a:pt x="14" y="33"/>
                  </a:cubicBezTo>
                  <a:cubicBezTo>
                    <a:pt x="15" y="33"/>
                    <a:pt x="15" y="33"/>
                    <a:pt x="16" y="34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8"/>
                    <a:pt x="9" y="38"/>
                    <a:pt x="7" y="38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5"/>
                    <a:pt x="9" y="34"/>
                    <a:pt x="10" y="33"/>
                  </a:cubicBezTo>
                  <a:close/>
                  <a:moveTo>
                    <a:pt x="147" y="28"/>
                  </a:moveTo>
                  <a:cubicBezTo>
                    <a:pt x="146" y="28"/>
                    <a:pt x="146" y="28"/>
                    <a:pt x="146" y="28"/>
                  </a:cubicBezTo>
                  <a:cubicBezTo>
                    <a:pt x="144" y="28"/>
                    <a:pt x="143" y="28"/>
                    <a:pt x="141" y="28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41" y="27"/>
                    <a:pt x="141" y="26"/>
                    <a:pt x="141" y="26"/>
                  </a:cubicBezTo>
                  <a:cubicBezTo>
                    <a:pt x="141" y="25"/>
                    <a:pt x="142" y="25"/>
                    <a:pt x="143" y="24"/>
                  </a:cubicBezTo>
                  <a:cubicBezTo>
                    <a:pt x="143" y="23"/>
                    <a:pt x="144" y="22"/>
                    <a:pt x="144" y="22"/>
                  </a:cubicBezTo>
                  <a:cubicBezTo>
                    <a:pt x="146" y="24"/>
                    <a:pt x="147" y="25"/>
                    <a:pt x="147" y="27"/>
                  </a:cubicBezTo>
                  <a:cubicBezTo>
                    <a:pt x="147" y="27"/>
                    <a:pt x="147" y="28"/>
                    <a:pt x="147" y="28"/>
                  </a:cubicBezTo>
                  <a:close/>
                  <a:moveTo>
                    <a:pt x="146" y="32"/>
                  </a:moveTo>
                  <a:cubicBezTo>
                    <a:pt x="146" y="32"/>
                    <a:pt x="146" y="32"/>
                    <a:pt x="146" y="32"/>
                  </a:cubicBezTo>
                  <a:cubicBezTo>
                    <a:pt x="146" y="32"/>
                    <a:pt x="146" y="32"/>
                    <a:pt x="146" y="32"/>
                  </a:cubicBezTo>
                  <a:close/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7" name="Freeform 13"/>
            <p:cNvSpPr>
              <a:spLocks noEditPoints="1"/>
            </p:cNvSpPr>
            <p:nvPr/>
          </p:nvSpPr>
          <p:spPr bwMode="auto">
            <a:xfrm>
              <a:off x="3873501" y="3346451"/>
              <a:ext cx="263525" cy="69850"/>
            </a:xfrm>
            <a:custGeom>
              <a:avLst/>
              <a:gdLst>
                <a:gd name="T0" fmla="*/ 78 w 83"/>
                <a:gd name="T1" fmla="*/ 10 h 22"/>
                <a:gd name="T2" fmla="*/ 76 w 83"/>
                <a:gd name="T3" fmla="*/ 8 h 22"/>
                <a:gd name="T4" fmla="*/ 69 w 83"/>
                <a:gd name="T5" fmla="*/ 4 h 22"/>
                <a:gd name="T6" fmla="*/ 55 w 83"/>
                <a:gd name="T7" fmla="*/ 2 h 22"/>
                <a:gd name="T8" fmla="*/ 51 w 83"/>
                <a:gd name="T9" fmla="*/ 1 h 22"/>
                <a:gd name="T10" fmla="*/ 41 w 83"/>
                <a:gd name="T11" fmla="*/ 0 h 22"/>
                <a:gd name="T12" fmla="*/ 31 w 83"/>
                <a:gd name="T13" fmla="*/ 1 h 22"/>
                <a:gd name="T14" fmla="*/ 31 w 83"/>
                <a:gd name="T15" fmla="*/ 1 h 22"/>
                <a:gd name="T16" fmla="*/ 30 w 83"/>
                <a:gd name="T17" fmla="*/ 2 h 22"/>
                <a:gd name="T18" fmla="*/ 18 w 83"/>
                <a:gd name="T19" fmla="*/ 7 h 22"/>
                <a:gd name="T20" fmla="*/ 17 w 83"/>
                <a:gd name="T21" fmla="*/ 7 h 22"/>
                <a:gd name="T22" fmla="*/ 2 w 83"/>
                <a:gd name="T23" fmla="*/ 17 h 22"/>
                <a:gd name="T24" fmla="*/ 1 w 83"/>
                <a:gd name="T25" fmla="*/ 17 h 22"/>
                <a:gd name="T26" fmla="*/ 0 w 83"/>
                <a:gd name="T27" fmla="*/ 19 h 22"/>
                <a:gd name="T28" fmla="*/ 0 w 83"/>
                <a:gd name="T29" fmla="*/ 20 h 22"/>
                <a:gd name="T30" fmla="*/ 1 w 83"/>
                <a:gd name="T31" fmla="*/ 22 h 22"/>
                <a:gd name="T32" fmla="*/ 2 w 83"/>
                <a:gd name="T33" fmla="*/ 22 h 22"/>
                <a:gd name="T34" fmla="*/ 2 w 83"/>
                <a:gd name="T35" fmla="*/ 22 h 22"/>
                <a:gd name="T36" fmla="*/ 30 w 83"/>
                <a:gd name="T37" fmla="*/ 21 h 22"/>
                <a:gd name="T38" fmla="*/ 42 w 83"/>
                <a:gd name="T39" fmla="*/ 21 h 22"/>
                <a:gd name="T40" fmla="*/ 56 w 83"/>
                <a:gd name="T41" fmla="*/ 21 h 22"/>
                <a:gd name="T42" fmla="*/ 61 w 83"/>
                <a:gd name="T43" fmla="*/ 21 h 22"/>
                <a:gd name="T44" fmla="*/ 75 w 83"/>
                <a:gd name="T45" fmla="*/ 21 h 22"/>
                <a:gd name="T46" fmla="*/ 76 w 83"/>
                <a:gd name="T47" fmla="*/ 21 h 22"/>
                <a:gd name="T48" fmla="*/ 78 w 83"/>
                <a:gd name="T49" fmla="*/ 20 h 22"/>
                <a:gd name="T50" fmla="*/ 80 w 83"/>
                <a:gd name="T51" fmla="*/ 18 h 22"/>
                <a:gd name="T52" fmla="*/ 81 w 83"/>
                <a:gd name="T53" fmla="*/ 13 h 22"/>
                <a:gd name="T54" fmla="*/ 78 w 83"/>
                <a:gd name="T55" fmla="*/ 10 h 22"/>
                <a:gd name="T56" fmla="*/ 78 w 83"/>
                <a:gd name="T57" fmla="*/ 15 h 22"/>
                <a:gd name="T58" fmla="*/ 78 w 83"/>
                <a:gd name="T59" fmla="*/ 15 h 22"/>
                <a:gd name="T60" fmla="*/ 76 w 83"/>
                <a:gd name="T61" fmla="*/ 17 h 22"/>
                <a:gd name="T62" fmla="*/ 75 w 83"/>
                <a:gd name="T63" fmla="*/ 17 h 22"/>
                <a:gd name="T64" fmla="*/ 74 w 83"/>
                <a:gd name="T65" fmla="*/ 17 h 22"/>
                <a:gd name="T66" fmla="*/ 71 w 83"/>
                <a:gd name="T67" fmla="*/ 17 h 22"/>
                <a:gd name="T68" fmla="*/ 71 w 83"/>
                <a:gd name="T69" fmla="*/ 17 h 22"/>
                <a:gd name="T70" fmla="*/ 60 w 83"/>
                <a:gd name="T71" fmla="*/ 17 h 22"/>
                <a:gd name="T72" fmla="*/ 46 w 83"/>
                <a:gd name="T73" fmla="*/ 17 h 22"/>
                <a:gd name="T74" fmla="*/ 36 w 83"/>
                <a:gd name="T75" fmla="*/ 17 h 22"/>
                <a:gd name="T76" fmla="*/ 18 w 83"/>
                <a:gd name="T77" fmla="*/ 17 h 22"/>
                <a:gd name="T78" fmla="*/ 8 w 83"/>
                <a:gd name="T79" fmla="*/ 18 h 22"/>
                <a:gd name="T80" fmla="*/ 10 w 83"/>
                <a:gd name="T81" fmla="*/ 16 h 22"/>
                <a:gd name="T82" fmla="*/ 13 w 83"/>
                <a:gd name="T83" fmla="*/ 14 h 22"/>
                <a:gd name="T84" fmla="*/ 16 w 83"/>
                <a:gd name="T85" fmla="*/ 13 h 22"/>
                <a:gd name="T86" fmla="*/ 26 w 83"/>
                <a:gd name="T87" fmla="*/ 8 h 22"/>
                <a:gd name="T88" fmla="*/ 27 w 83"/>
                <a:gd name="T89" fmla="*/ 7 h 22"/>
                <a:gd name="T90" fmla="*/ 31 w 83"/>
                <a:gd name="T91" fmla="*/ 6 h 22"/>
                <a:gd name="T92" fmla="*/ 37 w 83"/>
                <a:gd name="T93" fmla="*/ 4 h 22"/>
                <a:gd name="T94" fmla="*/ 38 w 83"/>
                <a:gd name="T95" fmla="*/ 4 h 22"/>
                <a:gd name="T96" fmla="*/ 48 w 83"/>
                <a:gd name="T97" fmla="*/ 5 h 22"/>
                <a:gd name="T98" fmla="*/ 50 w 83"/>
                <a:gd name="T99" fmla="*/ 5 h 22"/>
                <a:gd name="T100" fmla="*/ 61 w 83"/>
                <a:gd name="T101" fmla="*/ 7 h 22"/>
                <a:gd name="T102" fmla="*/ 69 w 83"/>
                <a:gd name="T103" fmla="*/ 8 h 22"/>
                <a:gd name="T104" fmla="*/ 70 w 83"/>
                <a:gd name="T105" fmla="*/ 8 h 22"/>
                <a:gd name="T106" fmla="*/ 70 w 83"/>
                <a:gd name="T107" fmla="*/ 8 h 22"/>
                <a:gd name="T108" fmla="*/ 74 w 83"/>
                <a:gd name="T109" fmla="*/ 11 h 22"/>
                <a:gd name="T110" fmla="*/ 75 w 83"/>
                <a:gd name="T111" fmla="*/ 13 h 22"/>
                <a:gd name="T112" fmla="*/ 78 w 83"/>
                <a:gd name="T113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22">
                  <a:moveTo>
                    <a:pt x="78" y="10"/>
                  </a:moveTo>
                  <a:cubicBezTo>
                    <a:pt x="76" y="8"/>
                    <a:pt x="76" y="8"/>
                    <a:pt x="76" y="8"/>
                  </a:cubicBezTo>
                  <a:cubicBezTo>
                    <a:pt x="74" y="6"/>
                    <a:pt x="72" y="4"/>
                    <a:pt x="69" y="4"/>
                  </a:cubicBezTo>
                  <a:cubicBezTo>
                    <a:pt x="65" y="3"/>
                    <a:pt x="60" y="2"/>
                    <a:pt x="55" y="2"/>
                  </a:cubicBezTo>
                  <a:cubicBezTo>
                    <a:pt x="54" y="2"/>
                    <a:pt x="52" y="2"/>
                    <a:pt x="51" y="1"/>
                  </a:cubicBezTo>
                  <a:cubicBezTo>
                    <a:pt x="48" y="1"/>
                    <a:pt x="44" y="1"/>
                    <a:pt x="41" y="0"/>
                  </a:cubicBezTo>
                  <a:cubicBezTo>
                    <a:pt x="38" y="0"/>
                    <a:pt x="34" y="0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0" y="1"/>
                    <a:pt x="30" y="2"/>
                  </a:cubicBezTo>
                  <a:cubicBezTo>
                    <a:pt x="25" y="3"/>
                    <a:pt x="21" y="5"/>
                    <a:pt x="18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2" y="10"/>
                    <a:pt x="7" y="14"/>
                    <a:pt x="2" y="17"/>
                  </a:cubicBezTo>
                  <a:cubicBezTo>
                    <a:pt x="2" y="17"/>
                    <a:pt x="1" y="17"/>
                    <a:pt x="1" y="17"/>
                  </a:cubicBezTo>
                  <a:cubicBezTo>
                    <a:pt x="1" y="18"/>
                    <a:pt x="0" y="18"/>
                    <a:pt x="0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1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1" y="22"/>
                    <a:pt x="20" y="21"/>
                    <a:pt x="30" y="21"/>
                  </a:cubicBezTo>
                  <a:cubicBezTo>
                    <a:pt x="34" y="21"/>
                    <a:pt x="38" y="21"/>
                    <a:pt x="42" y="21"/>
                  </a:cubicBezTo>
                  <a:cubicBezTo>
                    <a:pt x="47" y="21"/>
                    <a:pt x="52" y="21"/>
                    <a:pt x="56" y="21"/>
                  </a:cubicBezTo>
                  <a:cubicBezTo>
                    <a:pt x="58" y="21"/>
                    <a:pt x="59" y="21"/>
                    <a:pt x="61" y="21"/>
                  </a:cubicBezTo>
                  <a:cubicBezTo>
                    <a:pt x="65" y="21"/>
                    <a:pt x="70" y="21"/>
                    <a:pt x="75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7" y="21"/>
                    <a:pt x="78" y="20"/>
                  </a:cubicBezTo>
                  <a:cubicBezTo>
                    <a:pt x="79" y="20"/>
                    <a:pt x="79" y="19"/>
                    <a:pt x="80" y="18"/>
                  </a:cubicBezTo>
                  <a:cubicBezTo>
                    <a:pt x="82" y="17"/>
                    <a:pt x="83" y="15"/>
                    <a:pt x="81" y="13"/>
                  </a:cubicBezTo>
                  <a:cubicBezTo>
                    <a:pt x="81" y="12"/>
                    <a:pt x="80" y="11"/>
                    <a:pt x="78" y="10"/>
                  </a:cubicBezTo>
                  <a:close/>
                  <a:moveTo>
                    <a:pt x="78" y="15"/>
                  </a:moveTo>
                  <a:cubicBezTo>
                    <a:pt x="78" y="15"/>
                    <a:pt x="78" y="15"/>
                    <a:pt x="78" y="15"/>
                  </a:cubicBezTo>
                  <a:cubicBezTo>
                    <a:pt x="77" y="16"/>
                    <a:pt x="76" y="16"/>
                    <a:pt x="76" y="17"/>
                  </a:cubicBezTo>
                  <a:cubicBezTo>
                    <a:pt x="76" y="17"/>
                    <a:pt x="75" y="17"/>
                    <a:pt x="75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2" y="17"/>
                    <a:pt x="71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67" y="17"/>
                    <a:pt x="64" y="17"/>
                    <a:pt x="60" y="17"/>
                  </a:cubicBezTo>
                  <a:cubicBezTo>
                    <a:pt x="55" y="17"/>
                    <a:pt x="50" y="17"/>
                    <a:pt x="46" y="17"/>
                  </a:cubicBezTo>
                  <a:cubicBezTo>
                    <a:pt x="42" y="17"/>
                    <a:pt x="39" y="17"/>
                    <a:pt x="36" y="17"/>
                  </a:cubicBezTo>
                  <a:cubicBezTo>
                    <a:pt x="30" y="17"/>
                    <a:pt x="24" y="17"/>
                    <a:pt x="18" y="17"/>
                  </a:cubicBezTo>
                  <a:cubicBezTo>
                    <a:pt x="14" y="17"/>
                    <a:pt x="11" y="18"/>
                    <a:pt x="8" y="18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2" y="15"/>
                    <a:pt x="13" y="14"/>
                  </a:cubicBezTo>
                  <a:cubicBezTo>
                    <a:pt x="14" y="14"/>
                    <a:pt x="15" y="14"/>
                    <a:pt x="16" y="13"/>
                  </a:cubicBezTo>
                  <a:cubicBezTo>
                    <a:pt x="19" y="11"/>
                    <a:pt x="22" y="9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8" y="7"/>
                    <a:pt x="30" y="6"/>
                    <a:pt x="31" y="6"/>
                  </a:cubicBezTo>
                  <a:cubicBezTo>
                    <a:pt x="33" y="5"/>
                    <a:pt x="35" y="4"/>
                    <a:pt x="37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41" y="4"/>
                    <a:pt x="44" y="5"/>
                    <a:pt x="48" y="5"/>
                  </a:cubicBezTo>
                  <a:cubicBezTo>
                    <a:pt x="49" y="5"/>
                    <a:pt x="49" y="5"/>
                    <a:pt x="50" y="5"/>
                  </a:cubicBezTo>
                  <a:cubicBezTo>
                    <a:pt x="54" y="6"/>
                    <a:pt x="57" y="6"/>
                    <a:pt x="61" y="7"/>
                  </a:cubicBezTo>
                  <a:cubicBezTo>
                    <a:pt x="64" y="7"/>
                    <a:pt x="66" y="8"/>
                    <a:pt x="69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1" y="9"/>
                    <a:pt x="73" y="11"/>
                    <a:pt x="74" y="1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4"/>
                    <a:pt x="77" y="15"/>
                    <a:pt x="78" y="15"/>
                  </a:cubicBezTo>
                  <a:close/>
                </a:path>
              </a:pathLst>
            </a:custGeom>
            <a:solidFill>
              <a:srgbClr val="771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62" name="Rectangle 82"/>
          <p:cNvSpPr>
            <a:spLocks noChangeArrowheads="1"/>
          </p:cNvSpPr>
          <p:nvPr/>
        </p:nvSpPr>
        <p:spPr bwMode="auto">
          <a:xfrm>
            <a:off x="11444548" y="3358077"/>
            <a:ext cx="720725" cy="163898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4" name="Rectangle 93"/>
          <p:cNvSpPr>
            <a:spLocks noChangeArrowheads="1"/>
          </p:cNvSpPr>
          <p:nvPr/>
        </p:nvSpPr>
        <p:spPr bwMode="auto">
          <a:xfrm>
            <a:off x="12160048" y="3354666"/>
            <a:ext cx="720725" cy="1243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" name="Rectangle 91"/>
          <p:cNvSpPr>
            <a:spLocks noChangeArrowheads="1"/>
          </p:cNvSpPr>
          <p:nvPr/>
        </p:nvSpPr>
        <p:spPr bwMode="auto">
          <a:xfrm>
            <a:off x="9372420" y="3389313"/>
            <a:ext cx="660282" cy="439988"/>
          </a:xfrm>
          <a:prstGeom prst="rect">
            <a:avLst/>
          </a:prstGeom>
          <a:solidFill>
            <a:srgbClr val="E619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" name="Rectangle 91"/>
          <p:cNvSpPr>
            <a:spLocks noChangeArrowheads="1"/>
          </p:cNvSpPr>
          <p:nvPr/>
        </p:nvSpPr>
        <p:spPr bwMode="auto">
          <a:xfrm>
            <a:off x="10025996" y="3389762"/>
            <a:ext cx="708392" cy="274118"/>
          </a:xfrm>
          <a:prstGeom prst="rect">
            <a:avLst/>
          </a:prstGeom>
          <a:solidFill>
            <a:srgbClr val="8686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8387567" y="3482860"/>
            <a:ext cx="1002286" cy="1449503"/>
            <a:chOff x="9074991" y="3828573"/>
            <a:chExt cx="1002286" cy="1449503"/>
          </a:xfrm>
        </p:grpSpPr>
        <p:sp>
          <p:nvSpPr>
            <p:cNvPr id="85" name="Rectangle 79"/>
            <p:cNvSpPr>
              <a:spLocks noChangeArrowheads="1"/>
            </p:cNvSpPr>
            <p:nvPr/>
          </p:nvSpPr>
          <p:spPr bwMode="auto">
            <a:xfrm>
              <a:off x="9526302" y="4172731"/>
              <a:ext cx="539750" cy="1105345"/>
            </a:xfrm>
            <a:prstGeom prst="rect">
              <a:avLst/>
            </a:prstGeom>
            <a:solidFill>
              <a:srgbClr val="4A16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8" name="object 58"/>
            <p:cNvSpPr txBox="1"/>
            <p:nvPr/>
          </p:nvSpPr>
          <p:spPr>
            <a:xfrm>
              <a:off x="9537277" y="4576020"/>
              <a:ext cx="540000" cy="153888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altLang="ko-KR" sz="105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-윤고딕340"/>
                </a:rPr>
                <a:t>23,361</a:t>
              </a:r>
            </a:p>
          </p:txBody>
        </p:sp>
        <p:sp>
          <p:nvSpPr>
            <p:cNvPr id="153" name="Rectangle 77"/>
            <p:cNvSpPr>
              <a:spLocks noChangeArrowheads="1"/>
            </p:cNvSpPr>
            <p:nvPr/>
          </p:nvSpPr>
          <p:spPr bwMode="auto">
            <a:xfrm>
              <a:off x="9533043" y="3828573"/>
              <a:ext cx="518609" cy="344157"/>
            </a:xfrm>
            <a:prstGeom prst="rect">
              <a:avLst/>
            </a:prstGeom>
            <a:solidFill>
              <a:schemeClr val="bg1"/>
            </a:solidFill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0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2" name="object 53"/>
            <p:cNvSpPr txBox="1"/>
            <p:nvPr/>
          </p:nvSpPr>
          <p:spPr>
            <a:xfrm>
              <a:off x="9074991" y="3907206"/>
              <a:ext cx="540000" cy="195935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altLang="ko-KR" sz="1000" dirty="0" smtClean="0"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+573</a:t>
              </a:r>
              <a:endPara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168" name="object 58"/>
          <p:cNvSpPr txBox="1"/>
          <p:nvPr/>
        </p:nvSpPr>
        <p:spPr>
          <a:xfrm>
            <a:off x="9965221" y="3038574"/>
            <a:ext cx="720000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105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자동차</a:t>
            </a:r>
            <a:endParaRPr lang="en-US" altLang="ko-KR" sz="105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105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-420</a:t>
            </a:r>
            <a:endParaRPr lang="en-US" altLang="ko-KR" sz="105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70" name="object 60"/>
          <p:cNvSpPr txBox="1"/>
          <p:nvPr/>
        </p:nvSpPr>
        <p:spPr>
          <a:xfrm>
            <a:off x="12152498" y="3038034"/>
            <a:ext cx="720000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6195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1050" spc="-80" dirty="0" err="1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연결조정</a:t>
            </a:r>
            <a:endParaRPr lang="ko-KR" altLang="en-US" sz="105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  <a:p>
            <a:pPr marL="36195"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1050" spc="-8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-160</a:t>
            </a:r>
            <a:endParaRPr lang="en-US" altLang="ko-KR" sz="1050" spc="-8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71" name="object 58"/>
          <p:cNvSpPr txBox="1"/>
          <p:nvPr/>
        </p:nvSpPr>
        <p:spPr>
          <a:xfrm>
            <a:off x="11396331" y="3000187"/>
            <a:ext cx="720000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1050" spc="-8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기타</a:t>
            </a:r>
          </a:p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1050" spc="-8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+241</a:t>
            </a:r>
            <a:endParaRPr lang="en-US" altLang="ko-KR" sz="1050" spc="-8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40"/>
            </a:endParaRPr>
          </a:p>
        </p:txBody>
      </p:sp>
      <p:sp>
        <p:nvSpPr>
          <p:cNvPr id="172" name="object 49"/>
          <p:cNvSpPr txBox="1"/>
          <p:nvPr/>
        </p:nvSpPr>
        <p:spPr>
          <a:xfrm>
            <a:off x="12929463" y="4994420"/>
            <a:ext cx="761470" cy="212879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</a:t>
            </a:r>
            <a:r>
              <a:rPr sz="1400" spc="-10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sz="1400" spc="-2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en-US" sz="1400" spc="-25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6</a:t>
            </a:r>
            <a:endParaRPr sz="14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74" name="Rectangle 81"/>
          <p:cNvSpPr>
            <a:spLocks noChangeArrowheads="1"/>
          </p:cNvSpPr>
          <p:nvPr/>
        </p:nvSpPr>
        <p:spPr bwMode="auto">
          <a:xfrm>
            <a:off x="12219038" y="7829721"/>
            <a:ext cx="696006" cy="18829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4" name="Rectangle 88"/>
          <p:cNvSpPr>
            <a:spLocks noChangeArrowheads="1"/>
          </p:cNvSpPr>
          <p:nvPr/>
        </p:nvSpPr>
        <p:spPr bwMode="auto">
          <a:xfrm>
            <a:off x="8668848" y="8023550"/>
            <a:ext cx="603250" cy="571591"/>
          </a:xfrm>
          <a:prstGeom prst="rect">
            <a:avLst/>
          </a:prstGeom>
          <a:noFill/>
          <a:ln w="63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5" name="Rectangle 89"/>
          <p:cNvSpPr>
            <a:spLocks noChangeArrowheads="1"/>
          </p:cNvSpPr>
          <p:nvPr/>
        </p:nvSpPr>
        <p:spPr bwMode="auto">
          <a:xfrm>
            <a:off x="8380326" y="8216516"/>
            <a:ext cx="520736" cy="1556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0" name="object 76"/>
          <p:cNvSpPr txBox="1"/>
          <p:nvPr/>
        </p:nvSpPr>
        <p:spPr>
          <a:xfrm>
            <a:off x="8340260" y="8218333"/>
            <a:ext cx="540000" cy="171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+345</a:t>
            </a:r>
            <a:endParaRPr sz="10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73" name="Rectangle 77"/>
          <p:cNvSpPr>
            <a:spLocks noChangeArrowheads="1"/>
          </p:cNvSpPr>
          <p:nvPr/>
        </p:nvSpPr>
        <p:spPr bwMode="auto">
          <a:xfrm>
            <a:off x="8824733" y="8028607"/>
            <a:ext cx="491945" cy="557005"/>
          </a:xfrm>
          <a:prstGeom prst="rect">
            <a:avLst/>
          </a:prstGeom>
          <a:solidFill>
            <a:schemeClr val="bg1"/>
          </a:solidFill>
          <a:ln w="6350" cap="flat">
            <a:solidFill>
              <a:schemeClr val="bg1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6" name="Rectangle 90"/>
          <p:cNvSpPr>
            <a:spLocks noChangeArrowheads="1"/>
          </p:cNvSpPr>
          <p:nvPr/>
        </p:nvSpPr>
        <p:spPr bwMode="auto">
          <a:xfrm>
            <a:off x="8823058" y="8585613"/>
            <a:ext cx="539750" cy="554516"/>
          </a:xfrm>
          <a:prstGeom prst="rect">
            <a:avLst/>
          </a:prstGeom>
          <a:solidFill>
            <a:srgbClr val="4A16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object 58"/>
          <p:cNvSpPr txBox="1"/>
          <p:nvPr/>
        </p:nvSpPr>
        <p:spPr>
          <a:xfrm>
            <a:off x="8830531" y="8798647"/>
            <a:ext cx="540000" cy="1538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105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40"/>
              </a:rPr>
              <a:t>301</a:t>
            </a:r>
            <a:endParaRPr lang="en-US" altLang="ko-KR" sz="105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1136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1Q26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손익현황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spc="-80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4" name="object 6"/>
          <p:cNvSpPr/>
          <p:nvPr/>
        </p:nvSpPr>
        <p:spPr>
          <a:xfrm>
            <a:off x="-36830" y="1612900"/>
            <a:ext cx="15120619" cy="4680585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49783"/>
              </p:ext>
            </p:extLst>
          </p:nvPr>
        </p:nvGraphicFramePr>
        <p:xfrm>
          <a:off x="714091" y="2026411"/>
          <a:ext cx="13680000" cy="37116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8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분</a:t>
                      </a:r>
                      <a:endParaRPr lang="ko-KR" altLang="en-US"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spc="0" baseline="0" dirty="0" smtClean="0">
                          <a:solidFill>
                            <a:srgbClr val="E6196C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1Q 26</a:t>
                      </a:r>
                      <a:endParaRPr lang="en-US" altLang="ko-KR" sz="1500" b="1" spc="0" baseline="0" dirty="0" smtClean="0">
                        <a:solidFill>
                          <a:srgbClr val="E619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B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4Q </a:t>
                      </a:r>
                      <a:r>
                        <a:rPr lang="en-US" altLang="ko-KR" sz="15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</a:t>
                      </a:r>
                      <a:endParaRPr lang="ko-KR" altLang="en-US" sz="15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  <a:r>
                        <a:rPr lang="en-US" altLang="ko-KR" sz="1500" spc="0" baseline="0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QoQ</a:t>
                      </a:r>
                      <a:endParaRPr lang="ko-KR" altLang="en-US" sz="15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1Q 25</a:t>
                      </a:r>
                      <a:endParaRPr lang="ko-KR" altLang="en-US" sz="15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%YoY</a:t>
                      </a:r>
                      <a:endParaRPr lang="ko-KR" altLang="en-US"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55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500" spc="-80" baseline="0" dirty="0" smtClean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매출액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1" i="0" u="none" strike="noStrike" dirty="0" smtClean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23,934 </a:t>
                      </a:r>
                      <a:endParaRPr lang="en-US" altLang="ko-KR" sz="1500" b="1" i="0" u="none" strike="noStrike" dirty="0">
                        <a:solidFill>
                          <a:srgbClr val="E6196C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23,361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+2.5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21,217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-12.8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55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5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영업이익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1" i="0" u="none" strike="noStrike" dirty="0" smtClean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646 </a:t>
                      </a:r>
                      <a:endParaRPr lang="en-US" altLang="ko-KR" sz="1500" b="1" i="0" u="none" strike="noStrike" dirty="0">
                        <a:solidFill>
                          <a:srgbClr val="E6196C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300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+115.0%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1,066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-39.4%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55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5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영업이익률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1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+1.4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5.0%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-2.3%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55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500" spc="-80" baseline="0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세전이익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1" i="0" u="none" strike="noStrike" dirty="0" smtClean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1,135 </a:t>
                      </a:r>
                      <a:endParaRPr lang="en-US" altLang="ko-KR" sz="1500" b="1" i="0" u="none" strike="noStrike" dirty="0">
                        <a:solidFill>
                          <a:srgbClr val="E6196C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769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+47.6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936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+21.3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55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500" spc="-80" baseline="0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당기순이익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1" i="0" u="none" strike="noStrike" dirty="0" smtClean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920 </a:t>
                      </a:r>
                      <a:endParaRPr lang="en-US" altLang="ko-KR" sz="1500" b="1" i="0" u="none" strike="noStrike" dirty="0">
                        <a:solidFill>
                          <a:srgbClr val="E6196C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592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+55.5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734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3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+25.3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47"/>
          <p:cNvSpPr txBox="1"/>
          <p:nvPr/>
        </p:nvSpPr>
        <p:spPr>
          <a:xfrm>
            <a:off x="13354050" y="1800000"/>
            <a:ext cx="1045949" cy="1904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( </a:t>
            </a: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단위 : 억원 </a:t>
            </a: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)</a:t>
            </a:r>
          </a:p>
        </p:txBody>
      </p:sp>
      <p:sp>
        <p:nvSpPr>
          <p:cNvPr id="7" name="object 21"/>
          <p:cNvSpPr/>
          <p:nvPr/>
        </p:nvSpPr>
        <p:spPr>
          <a:xfrm>
            <a:off x="726351" y="7098348"/>
            <a:ext cx="13667740" cy="2147570"/>
          </a:xfrm>
          <a:custGeom>
            <a:avLst/>
            <a:gdLst/>
            <a:ahLst/>
            <a:cxnLst/>
            <a:rect l="l" t="t" r="r" b="b"/>
            <a:pathLst>
              <a:path w="13667740" h="2147570">
                <a:moveTo>
                  <a:pt x="0" y="2147303"/>
                </a:moveTo>
                <a:lnTo>
                  <a:pt x="13667295" y="2147303"/>
                </a:lnTo>
                <a:lnTo>
                  <a:pt x="13667295" y="0"/>
                </a:lnTo>
                <a:lnTo>
                  <a:pt x="0" y="0"/>
                </a:lnTo>
                <a:lnTo>
                  <a:pt x="0" y="2147303"/>
                </a:lnTo>
                <a:close/>
              </a:path>
            </a:pathLst>
          </a:custGeom>
          <a:ln w="12700">
            <a:solidFill>
              <a:srgbClr val="E7E7E7"/>
            </a:solidFill>
          </a:ln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object 22"/>
          <p:cNvSpPr/>
          <p:nvPr/>
        </p:nvSpPr>
        <p:spPr>
          <a:xfrm>
            <a:off x="720001" y="7020001"/>
            <a:ext cx="3636010" cy="2304415"/>
          </a:xfrm>
          <a:custGeom>
            <a:avLst/>
            <a:gdLst/>
            <a:ahLst/>
            <a:cxnLst/>
            <a:rect l="l" t="t" r="r" b="b"/>
            <a:pathLst>
              <a:path w="3636010" h="2304415">
                <a:moveTo>
                  <a:pt x="3635997" y="0"/>
                </a:moveTo>
                <a:lnTo>
                  <a:pt x="0" y="0"/>
                </a:lnTo>
                <a:lnTo>
                  <a:pt x="0" y="2303995"/>
                </a:lnTo>
                <a:lnTo>
                  <a:pt x="3635997" y="2303995"/>
                </a:lnTo>
                <a:lnTo>
                  <a:pt x="3635997" y="0"/>
                </a:lnTo>
                <a:close/>
              </a:path>
            </a:pathLst>
          </a:custGeom>
          <a:solidFill>
            <a:srgbClr val="E6196C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795172" y="7095173"/>
            <a:ext cx="3486150" cy="2153920"/>
            <a:chOff x="795172" y="7095173"/>
            <a:chExt cx="3486150" cy="2153920"/>
          </a:xfrm>
        </p:grpSpPr>
        <p:sp>
          <p:nvSpPr>
            <p:cNvPr id="9" name="object 24"/>
            <p:cNvSpPr/>
            <p:nvPr/>
          </p:nvSpPr>
          <p:spPr>
            <a:xfrm>
              <a:off x="795172" y="7095173"/>
              <a:ext cx="3486150" cy="2153920"/>
            </a:xfrm>
            <a:custGeom>
              <a:avLst/>
              <a:gdLst/>
              <a:ahLst/>
              <a:cxnLst/>
              <a:rect l="l" t="t" r="r" b="b"/>
              <a:pathLst>
                <a:path w="3486150" h="2153920">
                  <a:moveTo>
                    <a:pt x="0" y="2153653"/>
                  </a:moveTo>
                  <a:lnTo>
                    <a:pt x="3485654" y="2153653"/>
                  </a:lnTo>
                  <a:lnTo>
                    <a:pt x="3485654" y="0"/>
                  </a:lnTo>
                  <a:lnTo>
                    <a:pt x="0" y="0"/>
                  </a:lnTo>
                  <a:lnTo>
                    <a:pt x="0" y="2153653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" name="object 25"/>
            <p:cNvSpPr/>
            <p:nvPr/>
          </p:nvSpPr>
          <p:spPr>
            <a:xfrm>
              <a:off x="1098000" y="7812002"/>
              <a:ext cx="2880360" cy="0"/>
            </a:xfrm>
            <a:custGeom>
              <a:avLst/>
              <a:gdLst/>
              <a:ahLst/>
              <a:cxnLst/>
              <a:rect l="l" t="t" r="r" b="b"/>
              <a:pathLst>
                <a:path w="2880360">
                  <a:moveTo>
                    <a:pt x="0" y="0"/>
                  </a:moveTo>
                  <a:lnTo>
                    <a:pt x="288000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object 26"/>
            <p:cNvSpPr/>
            <p:nvPr/>
          </p:nvSpPr>
          <p:spPr>
            <a:xfrm>
              <a:off x="1098000" y="8532002"/>
              <a:ext cx="2880360" cy="0"/>
            </a:xfrm>
            <a:custGeom>
              <a:avLst/>
              <a:gdLst/>
              <a:ahLst/>
              <a:cxnLst/>
              <a:rect l="l" t="t" r="r" b="b"/>
              <a:pathLst>
                <a:path w="2880360">
                  <a:moveTo>
                    <a:pt x="0" y="0"/>
                  </a:moveTo>
                  <a:lnTo>
                    <a:pt x="288000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9200"/>
              </p:ext>
            </p:extLst>
          </p:nvPr>
        </p:nvGraphicFramePr>
        <p:xfrm>
          <a:off x="4860000" y="7236000"/>
          <a:ext cx="2664000" cy="17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ko-KR" altLang="en-US" sz="1800" b="1" spc="-150" dirty="0" smtClean="0">
                          <a:solidFill>
                            <a:srgbClr val="4A167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철강</a:t>
                      </a:r>
                      <a:endParaRPr lang="ko-KR" altLang="en-US" sz="1800" b="1" dirty="0">
                        <a:solidFill>
                          <a:srgbClr val="4A167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spc="-80" baseline="0" dirty="0">
                        <a:latin typeface="+mn-lt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매출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8,053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영업이익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215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영업이익률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2.7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962064"/>
              </p:ext>
            </p:extLst>
          </p:nvPr>
        </p:nvGraphicFramePr>
        <p:xfrm>
          <a:off x="11520000" y="7236000"/>
          <a:ext cx="2664000" cy="17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ko-KR" altLang="en-US" sz="1800" b="1" spc="-150" dirty="0" smtClean="0">
                          <a:solidFill>
                            <a:srgbClr val="4A167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전자결제</a:t>
                      </a:r>
                      <a:endParaRPr lang="ko-KR" altLang="en-US" sz="1800" b="1" dirty="0">
                        <a:solidFill>
                          <a:srgbClr val="4A167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spc="-80" baseline="0" dirty="0">
                        <a:latin typeface="+mn-lt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매출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2,683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영업이익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214</a:t>
                      </a:r>
                      <a:endParaRPr lang="ko-KR" altLang="en-US" sz="1300" b="1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영업이익률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8.0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165673"/>
              </p:ext>
            </p:extLst>
          </p:nvPr>
        </p:nvGraphicFramePr>
        <p:xfrm>
          <a:off x="8190000" y="7236000"/>
          <a:ext cx="2664000" cy="17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ko-KR" altLang="en-US" sz="1800" b="1" spc="-150" dirty="0" smtClean="0">
                          <a:solidFill>
                            <a:srgbClr val="77118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자동차 제조 및 판매</a:t>
                      </a:r>
                      <a:endParaRPr lang="ko-KR" altLang="en-US" sz="18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spc="-80" baseline="0" dirty="0">
                        <a:latin typeface="+mn-lt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매출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11,414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영업이익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영업이익률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0.8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6" name="그룹 15"/>
          <p:cNvGrpSpPr/>
          <p:nvPr/>
        </p:nvGrpSpPr>
        <p:grpSpPr>
          <a:xfrm>
            <a:off x="720000" y="7415999"/>
            <a:ext cx="3600000" cy="1584001"/>
            <a:chOff x="720000" y="7415999"/>
            <a:chExt cx="3600000" cy="1584001"/>
          </a:xfrm>
        </p:grpSpPr>
        <p:sp>
          <p:nvSpPr>
            <p:cNvPr id="17" name="TextBox 16"/>
            <p:cNvSpPr txBox="1"/>
            <p:nvPr/>
          </p:nvSpPr>
          <p:spPr>
            <a:xfrm>
              <a:off x="720000" y="7415999"/>
              <a:ext cx="3600000" cy="360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총 매출액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0000" y="7884000"/>
              <a:ext cx="3600000" cy="57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US" altLang="ko-KR" sz="4000" b="1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23</a:t>
              </a:r>
              <a:r>
                <a:rPr lang="en-US" altLang="ko-KR" sz="4000" b="1" spc="-8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en-US" altLang="ko-KR" sz="4000" b="1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934</a:t>
              </a:r>
              <a:endParaRPr lang="ko-KR" altLang="en-US" sz="4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20000" y="8640000"/>
              <a:ext cx="3600000" cy="360000"/>
            </a:xfrm>
            <a:prstGeom prst="rect">
              <a:avLst/>
            </a:prstGeom>
            <a:noFill/>
          </p:spPr>
          <p:txBody>
            <a:bodyPr wrap="square" lIns="0" tIns="36000" rIns="0" bIns="0" rtlCol="0">
              <a:noAutofit/>
            </a:bodyPr>
            <a:lstStyle/>
            <a:p>
              <a:pPr algn="ctr"/>
              <a:r>
                <a:rPr lang="ko-KR" altLang="en-US" sz="160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영업이익  </a:t>
              </a:r>
              <a:r>
                <a:rPr lang="en-US" altLang="ko-KR" sz="1600" spc="-8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646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영업이익률  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2.7%</a:t>
              </a:r>
              <a:endPara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6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4Q25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재무현황</a:t>
            </a: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spc="-80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4" name="object 6"/>
          <p:cNvSpPr/>
          <p:nvPr/>
        </p:nvSpPr>
        <p:spPr>
          <a:xfrm>
            <a:off x="0" y="1619986"/>
            <a:ext cx="15120619" cy="4680585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259077"/>
              </p:ext>
            </p:extLst>
          </p:nvPr>
        </p:nvGraphicFramePr>
        <p:xfrm>
          <a:off x="719999" y="1908000"/>
          <a:ext cx="13680003" cy="381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6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0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0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0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0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분</a:t>
                      </a:r>
                      <a:endParaRPr lang="ko-KR" altLang="en-US"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spc="0" baseline="0" dirty="0" smtClean="0">
                          <a:solidFill>
                            <a:srgbClr val="F08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1Q 2026</a:t>
                      </a:r>
                      <a:endParaRPr lang="en-US" altLang="ko-KR" sz="1500" b="1" spc="0" baseline="0" dirty="0" smtClean="0">
                        <a:solidFill>
                          <a:srgbClr val="F08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72000" marT="36000" marB="0" anchor="ctr">
                    <a:lnB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2025</a:t>
                      </a:r>
                      <a:endParaRPr lang="ko-KR" altLang="en-US" sz="15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endParaRPr lang="ko-KR" altLang="en-US" sz="15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-80" baseline="0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전년말</a:t>
                      </a:r>
                      <a:r>
                        <a:rPr lang="ko-KR" altLang="en-US" sz="15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대비</a:t>
                      </a:r>
                      <a:endParaRPr lang="ko-KR" altLang="en-US"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자산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ko-KR" altLang="en-US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</a:t>
                      </a:r>
                      <a:r>
                        <a:rPr lang="en-US" altLang="ko-KR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87,916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83,437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81,609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5.4%</a:t>
                      </a: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400" spc="0" baseline="0" dirty="0" smtClean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(</a:t>
                      </a:r>
                      <a:r>
                        <a:rPr sz="1400" spc="-80" baseline="0" dirty="0" err="1" smtClean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현금성</a:t>
                      </a:r>
                      <a:r>
                        <a:rPr sz="1400" spc="-80" baseline="0" dirty="0" smtClean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4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</a:t>
                      </a:r>
                      <a:r>
                        <a:rPr sz="1400" spc="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산/</a:t>
                      </a:r>
                      <a:r>
                        <a:rPr sz="14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단기금융상</a:t>
                      </a:r>
                      <a:r>
                        <a:rPr sz="1400" spc="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품</a:t>
                      </a:r>
                      <a:r>
                        <a:rPr sz="14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)</a:t>
                      </a:r>
                      <a:endParaRPr sz="14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ko-KR" altLang="en-US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 </a:t>
                      </a:r>
                      <a:r>
                        <a:rPr lang="en-US" altLang="ko-KR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6,502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4,044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4,430  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60.8%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부채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ko-KR" altLang="en-US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</a:t>
                      </a:r>
                      <a:r>
                        <a:rPr lang="en-US" altLang="ko-KR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48,150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44,063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43,865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9.3%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(</a:t>
                      </a: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차입</a:t>
                      </a:r>
                      <a:r>
                        <a:rPr sz="1500" spc="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금</a:t>
                      </a: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)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ko-KR" altLang="en-US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</a:t>
                      </a:r>
                      <a:r>
                        <a:rPr lang="en-US" altLang="ko-KR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20,748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18,279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19,848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13.5%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(</a:t>
                      </a: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순차입</a:t>
                      </a:r>
                      <a:r>
                        <a:rPr sz="1500" spc="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금</a:t>
                      </a: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)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ko-KR" altLang="en-US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</a:t>
                      </a:r>
                      <a:r>
                        <a:rPr lang="en-US" altLang="ko-KR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14,246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14,234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15,418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0.1%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자본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ko-KR" altLang="en-US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</a:t>
                      </a:r>
                      <a:r>
                        <a:rPr lang="en-US" altLang="ko-KR" sz="1500" b="1" i="0" u="none" strike="noStrike" dirty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39,766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39,374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37,745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1.0%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부채비율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1" i="0" u="none" strike="noStrike" dirty="0" smtClean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121.1%  </a:t>
                      </a:r>
                      <a:endParaRPr lang="en-US" altLang="ko-KR" sz="1500" b="1" i="0" u="none" strike="noStrike" dirty="0">
                        <a:solidFill>
                          <a:srgbClr val="F08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111.9</a:t>
                      </a:r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 </a:t>
                      </a:r>
                      <a:endParaRPr lang="en-US" altLang="ko-KR" sz="15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116.2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8.2%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500" spc="-80" baseline="0" dirty="0">
                          <a:solidFill>
                            <a:srgbClr val="4C4948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순차입금비율</a:t>
                      </a:r>
                      <a:endParaRPr sz="15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1" i="0" u="none" strike="noStrike" dirty="0" smtClean="0">
                          <a:solidFill>
                            <a:srgbClr val="F08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35.8% </a:t>
                      </a:r>
                      <a:endParaRPr lang="en-US" altLang="ko-KR" sz="1500" b="1" i="0" u="none" strike="noStrike" dirty="0">
                        <a:solidFill>
                          <a:srgbClr val="F08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2" algn="ctr" fontAlgn="ctr"/>
                      <a:r>
                        <a:rPr lang="en-US" altLang="ko-KR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36.2</a:t>
                      </a:r>
                      <a:r>
                        <a:rPr lang="en-US" altLang="ko-K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F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40.8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4"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-0.9%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object 47"/>
          <p:cNvSpPr txBox="1"/>
          <p:nvPr/>
        </p:nvSpPr>
        <p:spPr>
          <a:xfrm>
            <a:off x="13248000" y="1626082"/>
            <a:ext cx="1166310" cy="27874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( </a:t>
            </a: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단위 : 억원 </a:t>
            </a: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)</a:t>
            </a:r>
          </a:p>
        </p:txBody>
      </p:sp>
      <p:sp>
        <p:nvSpPr>
          <p:cNvPr id="7" name="object 21"/>
          <p:cNvSpPr/>
          <p:nvPr/>
        </p:nvSpPr>
        <p:spPr>
          <a:xfrm>
            <a:off x="726351" y="7098348"/>
            <a:ext cx="13667740" cy="2147570"/>
          </a:xfrm>
          <a:custGeom>
            <a:avLst/>
            <a:gdLst/>
            <a:ahLst/>
            <a:cxnLst/>
            <a:rect l="l" t="t" r="r" b="b"/>
            <a:pathLst>
              <a:path w="13667740" h="2147570">
                <a:moveTo>
                  <a:pt x="0" y="2147303"/>
                </a:moveTo>
                <a:lnTo>
                  <a:pt x="13667295" y="2147303"/>
                </a:lnTo>
                <a:lnTo>
                  <a:pt x="13667295" y="0"/>
                </a:lnTo>
                <a:lnTo>
                  <a:pt x="0" y="0"/>
                </a:lnTo>
                <a:lnTo>
                  <a:pt x="0" y="2147303"/>
                </a:lnTo>
                <a:close/>
              </a:path>
            </a:pathLst>
          </a:custGeom>
          <a:ln w="12700">
            <a:solidFill>
              <a:srgbClr val="E7E7E7"/>
            </a:solidFill>
          </a:ln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object 22"/>
          <p:cNvSpPr/>
          <p:nvPr/>
        </p:nvSpPr>
        <p:spPr>
          <a:xfrm>
            <a:off x="720001" y="7020001"/>
            <a:ext cx="3636010" cy="2304415"/>
          </a:xfrm>
          <a:custGeom>
            <a:avLst/>
            <a:gdLst/>
            <a:ahLst/>
            <a:cxnLst/>
            <a:rect l="l" t="t" r="r" b="b"/>
            <a:pathLst>
              <a:path w="3636010" h="2304415">
                <a:moveTo>
                  <a:pt x="3635997" y="0"/>
                </a:moveTo>
                <a:lnTo>
                  <a:pt x="0" y="0"/>
                </a:lnTo>
                <a:lnTo>
                  <a:pt x="0" y="2303995"/>
                </a:lnTo>
                <a:lnTo>
                  <a:pt x="3635997" y="2303995"/>
                </a:lnTo>
                <a:lnTo>
                  <a:pt x="3635997" y="0"/>
                </a:lnTo>
                <a:close/>
              </a:path>
            </a:pathLst>
          </a:custGeom>
          <a:solidFill>
            <a:srgbClr val="F08000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795172" y="7095173"/>
            <a:ext cx="3486150" cy="2153920"/>
            <a:chOff x="795172" y="7095173"/>
            <a:chExt cx="3486150" cy="2153920"/>
          </a:xfrm>
        </p:grpSpPr>
        <p:sp>
          <p:nvSpPr>
            <p:cNvPr id="10" name="object 24"/>
            <p:cNvSpPr/>
            <p:nvPr/>
          </p:nvSpPr>
          <p:spPr>
            <a:xfrm>
              <a:off x="795172" y="7095173"/>
              <a:ext cx="3486150" cy="2153920"/>
            </a:xfrm>
            <a:custGeom>
              <a:avLst/>
              <a:gdLst/>
              <a:ahLst/>
              <a:cxnLst/>
              <a:rect l="l" t="t" r="r" b="b"/>
              <a:pathLst>
                <a:path w="3486150" h="2153920">
                  <a:moveTo>
                    <a:pt x="0" y="2153653"/>
                  </a:moveTo>
                  <a:lnTo>
                    <a:pt x="3485654" y="2153653"/>
                  </a:lnTo>
                  <a:lnTo>
                    <a:pt x="3485654" y="0"/>
                  </a:lnTo>
                  <a:lnTo>
                    <a:pt x="0" y="0"/>
                  </a:lnTo>
                  <a:lnTo>
                    <a:pt x="0" y="2153653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object 25"/>
            <p:cNvSpPr/>
            <p:nvPr/>
          </p:nvSpPr>
          <p:spPr>
            <a:xfrm>
              <a:off x="1098000" y="7812002"/>
              <a:ext cx="2880360" cy="0"/>
            </a:xfrm>
            <a:custGeom>
              <a:avLst/>
              <a:gdLst/>
              <a:ahLst/>
              <a:cxnLst/>
              <a:rect l="l" t="t" r="r" b="b"/>
              <a:pathLst>
                <a:path w="2880360">
                  <a:moveTo>
                    <a:pt x="0" y="0"/>
                  </a:moveTo>
                  <a:lnTo>
                    <a:pt x="288000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object 26"/>
            <p:cNvSpPr/>
            <p:nvPr/>
          </p:nvSpPr>
          <p:spPr>
            <a:xfrm>
              <a:off x="1098000" y="8532002"/>
              <a:ext cx="2880360" cy="0"/>
            </a:xfrm>
            <a:custGeom>
              <a:avLst/>
              <a:gdLst/>
              <a:ahLst/>
              <a:cxnLst/>
              <a:rect l="l" t="t" r="r" b="b"/>
              <a:pathLst>
                <a:path w="2880360">
                  <a:moveTo>
                    <a:pt x="0" y="0"/>
                  </a:moveTo>
                  <a:lnTo>
                    <a:pt x="288000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325638"/>
              </p:ext>
            </p:extLst>
          </p:nvPr>
        </p:nvGraphicFramePr>
        <p:xfrm>
          <a:off x="4860000" y="7236000"/>
          <a:ext cx="2664000" cy="17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ko-KR" altLang="en-US" sz="1800" b="1" spc="-150" dirty="0" smtClean="0">
                          <a:solidFill>
                            <a:srgbClr val="77118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철강</a:t>
                      </a:r>
                      <a:endParaRPr lang="ko-KR" altLang="en-US" sz="1800" b="1" dirty="0">
                        <a:solidFill>
                          <a:srgbClr val="771183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spc="-80" baseline="0" dirty="0">
                        <a:latin typeface="+mn-lt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자산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33,346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부채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12,665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자본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20,681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032057"/>
              </p:ext>
            </p:extLst>
          </p:nvPr>
        </p:nvGraphicFramePr>
        <p:xfrm>
          <a:off x="11520000" y="7236000"/>
          <a:ext cx="2664000" cy="17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ko-KR" altLang="en-US" sz="1800" b="1" spc="-150" dirty="0" smtClean="0">
                          <a:solidFill>
                            <a:srgbClr val="77118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전자결제</a:t>
                      </a:r>
                      <a:endParaRPr lang="ko-KR" altLang="en-US" sz="1800" b="1" dirty="0">
                        <a:solidFill>
                          <a:srgbClr val="771183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spc="-80" baseline="0" dirty="0">
                        <a:latin typeface="+mn-lt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자산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19,774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부채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12,283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자본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7,492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556779"/>
              </p:ext>
            </p:extLst>
          </p:nvPr>
        </p:nvGraphicFramePr>
        <p:xfrm>
          <a:off x="8190000" y="7236000"/>
          <a:ext cx="2664000" cy="17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ko-KR" altLang="en-US" sz="1800" b="1" spc="-150" dirty="0" smtClean="0">
                          <a:solidFill>
                            <a:srgbClr val="4A167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자동차 제조 및 판매</a:t>
                      </a:r>
                      <a:endParaRPr lang="ko-KR" altLang="en-US" sz="1800" b="1" dirty="0">
                        <a:solidFill>
                          <a:srgbClr val="4A167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spc="-80" baseline="0" dirty="0">
                        <a:latin typeface="+mn-lt"/>
                      </a:endParaRPr>
                    </a:p>
                  </a:txBody>
                  <a:tcPr marL="72000" marR="144000" marT="3600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자산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35,769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부채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20,654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8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자본</a:t>
                      </a:r>
                      <a:endParaRPr lang="ko-KR" altLang="en-US" sz="13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300" b="1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15,115 </a:t>
                      </a:r>
                      <a:endParaRPr lang="en-US" altLang="ko-KR" sz="1300" b="1" spc="0" baseline="0" dirty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144000" marT="3600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6" name="그룹 15"/>
          <p:cNvGrpSpPr/>
          <p:nvPr/>
        </p:nvGrpSpPr>
        <p:grpSpPr>
          <a:xfrm>
            <a:off x="720000" y="7415999"/>
            <a:ext cx="3600000" cy="1584001"/>
            <a:chOff x="720000" y="7415999"/>
            <a:chExt cx="3600000" cy="1584001"/>
          </a:xfrm>
        </p:grpSpPr>
        <p:sp>
          <p:nvSpPr>
            <p:cNvPr id="17" name="TextBox 16"/>
            <p:cNvSpPr txBox="1"/>
            <p:nvPr/>
          </p:nvSpPr>
          <p:spPr>
            <a:xfrm>
              <a:off x="720000" y="7415999"/>
              <a:ext cx="3600000" cy="360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총 자산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0000" y="7884000"/>
              <a:ext cx="3600000" cy="57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US" altLang="ko-KR" sz="4000" b="1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87,916</a:t>
              </a:r>
              <a:endParaRPr lang="ko-KR" altLang="en-US" sz="4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20000" y="8640000"/>
              <a:ext cx="3600000" cy="360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부채  </a:t>
              </a:r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48,150 </a:t>
              </a:r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자본  </a:t>
              </a:r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39,766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544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사업부문별 실적</a:t>
            </a:r>
          </a:p>
        </p:txBody>
      </p:sp>
      <p:sp>
        <p:nvSpPr>
          <p:cNvPr id="3" name="object 6"/>
          <p:cNvSpPr/>
          <p:nvPr/>
        </p:nvSpPr>
        <p:spPr>
          <a:xfrm>
            <a:off x="0" y="1619985"/>
            <a:ext cx="15120619" cy="8352000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070123"/>
              </p:ext>
            </p:extLst>
          </p:nvPr>
        </p:nvGraphicFramePr>
        <p:xfrm>
          <a:off x="720000" y="1952657"/>
          <a:ext cx="13680000" cy="7199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5843">
                <a:tc>
                  <a:txBody>
                    <a:bodyPr/>
                    <a:lstStyle/>
                    <a:p>
                      <a:pPr algn="ctr" latinLnBrk="1"/>
                      <a:endParaRPr lang="ko-KR" altLang="en-US" sz="1400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solidFill>
                            <a:srgbClr val="E6196C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1Q 26</a:t>
                      </a:r>
                      <a:endParaRPr lang="en-US" altLang="ko-KR" sz="1400" b="1" spc="0" baseline="0" dirty="0" smtClean="0">
                        <a:solidFill>
                          <a:srgbClr val="E619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72000" marT="36000" marB="0" anchor="ctr">
                    <a:lnB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4Q 25</a:t>
                      </a: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3Q 25</a:t>
                      </a:r>
                      <a:endParaRPr lang="ko-KR" altLang="en-US" sz="14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2Q 25</a:t>
                      </a:r>
                      <a:endParaRPr lang="ko-KR" altLang="en-US" sz="14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 latinLnBrk="1"/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1Q 25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4Q 24</a:t>
                      </a:r>
                      <a:endParaRPr lang="ko-KR" alt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3Q 24</a:t>
                      </a:r>
                      <a:endParaRPr lang="ko-KR" altLang="en-US" sz="14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2Q 24</a:t>
                      </a:r>
                      <a:endParaRPr lang="ko-KR" altLang="en-US" sz="1400" spc="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371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b="1" i="0" u="none" strike="noStrike" baseline="0" dirty="0" smtClean="0">
                          <a:solidFill>
                            <a:srgbClr val="4C4949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매출액</a:t>
                      </a:r>
                      <a:endParaRPr sz="1400" b="1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ko-KR" altLang="en-US" sz="1400" b="1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23,934 </a:t>
                      </a:r>
                      <a:endParaRPr lang="en-US" altLang="ko-KR" sz="1400" b="1" i="0" u="none" strike="noStrike" dirty="0">
                        <a:solidFill>
                          <a:srgbClr val="E6196C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    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23,361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24,626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21,812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21,217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21,730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21,462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21,543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철강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8,053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7,452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8,306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8,051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8,126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7,891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8,349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8,584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자동차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11,414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11,834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12,172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9,864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9,166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10,193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8,992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9,016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전자결제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2,683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2,372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2,372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2,154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2,215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2,283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2,382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2,771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화학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569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425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534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643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445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501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바이오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405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298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175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446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기타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1,165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1,174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1,220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1,110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1,111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918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1,253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870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연결조정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144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(354)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(195)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(232)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(185)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(284)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(445)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(148)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2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(178)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6806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b="1" i="0" u="none" strike="noStrike" spc="0" baseline="0" dirty="0" smtClean="0">
                          <a:solidFill>
                            <a:srgbClr val="4C4949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영업이익</a:t>
                      </a:r>
                      <a:endParaRPr sz="1400" b="1" spc="-8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        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646</a:t>
                      </a:r>
                      <a:endParaRPr lang="en-US" altLang="ko-KR" sz="1400" b="1" i="0" u="none" strike="noStrike" dirty="0">
                        <a:solidFill>
                          <a:srgbClr val="E6196C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        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300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        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902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        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789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1,066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 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758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72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1,116 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철강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215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(52)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539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369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367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427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453 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자동차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210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158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(400)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163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전자결제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214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213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179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(40)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화학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69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31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바이오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124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(100)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95 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(25)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기타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53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72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(76)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138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13427">
                <a:tc>
                  <a:txBody>
                    <a:bodyPr/>
                    <a:lstStyle/>
                    <a:p>
                      <a:pPr marL="107950" algn="l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ko-KR" altLang="en-US" sz="1400" spc="-8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연결조정</a:t>
                      </a:r>
                      <a:endParaRPr sz="1400" spc="-8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72000" marR="144000" marT="36000" marB="0" anchor="ctr"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E6196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(110)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rgbClr val="E619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 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(77)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(16)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 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b="1" spc="-8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b="1" spc="-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33650" y="1116000"/>
            <a:ext cx="1080000" cy="25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 b="0" spc="-80" baseline="0">
                <a:solidFill>
                  <a:srgbClr val="4A167D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6540" algn="l"/>
              </a:tabLst>
              <a:defRPr/>
            </a:pPr>
            <a:r>
              <a:rPr lang="en-US" altLang="ko-KR" sz="1400" spc="-50" dirty="0">
                <a:solidFill>
                  <a:srgbClr val="DBDBD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|</a:t>
            </a:r>
            <a:r>
              <a:rPr lang="en-US" altLang="ko-KR" sz="1400" spc="0" dirty="0">
                <a:solidFill>
                  <a:srgbClr val="DBDBD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	</a:t>
            </a:r>
            <a:r>
              <a:rPr lang="en-US" altLang="ko-KR" sz="1400" spc="-25" dirty="0" smtClean="0">
                <a:solidFill>
                  <a:srgbClr val="86868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TOTAL</a:t>
            </a:r>
            <a:endParaRPr lang="en-US" altLang="ko-KR" sz="1400" spc="0" dirty="0">
              <a:solidFill>
                <a:sysClr val="windowText" lastClr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7" name="object 47"/>
          <p:cNvSpPr txBox="1"/>
          <p:nvPr/>
        </p:nvSpPr>
        <p:spPr>
          <a:xfrm>
            <a:off x="13430250" y="1733878"/>
            <a:ext cx="970059" cy="1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( </a:t>
            </a: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단위 : 억원 </a:t>
            </a:r>
            <a:r>
              <a:rPr sz="1300" spc="-8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34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5987488" y="3658039"/>
            <a:ext cx="1008000" cy="3492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사업부문별 실적</a:t>
            </a: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b="1" spc="-8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b="1" spc="-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7956000"/>
            <a:ext cx="15120000" cy="20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560000" y="7956000"/>
            <a:ext cx="6840000" cy="20160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196C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7566025" y="7816850"/>
            <a:ext cx="6838950" cy="2303463"/>
          </a:xfrm>
          <a:custGeom>
            <a:avLst/>
            <a:gdLst>
              <a:gd name="T0" fmla="*/ 4292 w 4308"/>
              <a:gd name="T1" fmla="*/ 16 h 1451"/>
              <a:gd name="T2" fmla="*/ 4292 w 4308"/>
              <a:gd name="T3" fmla="*/ 1435 h 1451"/>
              <a:gd name="T4" fmla="*/ 16 w 4308"/>
              <a:gd name="T5" fmla="*/ 1435 h 1451"/>
              <a:gd name="T6" fmla="*/ 16 w 4308"/>
              <a:gd name="T7" fmla="*/ 16 h 1451"/>
              <a:gd name="T8" fmla="*/ 4292 w 4308"/>
              <a:gd name="T9" fmla="*/ 16 h 1451"/>
              <a:gd name="T10" fmla="*/ 4308 w 4308"/>
              <a:gd name="T11" fmla="*/ 0 h 1451"/>
              <a:gd name="T12" fmla="*/ 0 w 4308"/>
              <a:gd name="T13" fmla="*/ 0 h 1451"/>
              <a:gd name="T14" fmla="*/ 0 w 4308"/>
              <a:gd name="T15" fmla="*/ 1451 h 1451"/>
              <a:gd name="T16" fmla="*/ 4308 w 4308"/>
              <a:gd name="T17" fmla="*/ 1451 h 1451"/>
              <a:gd name="T18" fmla="*/ 4308 w 4308"/>
              <a:gd name="T19" fmla="*/ 0 h 1451"/>
              <a:gd name="T20" fmla="*/ 4308 w 4308"/>
              <a:gd name="T21" fmla="*/ 0 h 1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08" h="1451">
                <a:moveTo>
                  <a:pt x="4292" y="16"/>
                </a:moveTo>
                <a:lnTo>
                  <a:pt x="4292" y="1435"/>
                </a:lnTo>
                <a:lnTo>
                  <a:pt x="16" y="1435"/>
                </a:lnTo>
                <a:lnTo>
                  <a:pt x="16" y="16"/>
                </a:lnTo>
                <a:lnTo>
                  <a:pt x="4292" y="16"/>
                </a:lnTo>
                <a:moveTo>
                  <a:pt x="4308" y="0"/>
                </a:moveTo>
                <a:lnTo>
                  <a:pt x="0" y="0"/>
                </a:lnTo>
                <a:lnTo>
                  <a:pt x="0" y="1451"/>
                </a:lnTo>
                <a:lnTo>
                  <a:pt x="4308" y="1451"/>
                </a:lnTo>
                <a:lnTo>
                  <a:pt x="4308" y="0"/>
                </a:lnTo>
                <a:lnTo>
                  <a:pt x="430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722850" y="1619986"/>
            <a:ext cx="13680000" cy="540000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399412" y="1591887"/>
            <a:ext cx="4321175" cy="539750"/>
          </a:xfrm>
          <a:custGeom>
            <a:avLst/>
            <a:gdLst>
              <a:gd name="T0" fmla="*/ 1276 w 1361"/>
              <a:gd name="T1" fmla="*/ 170 h 170"/>
              <a:gd name="T2" fmla="*/ 85 w 1361"/>
              <a:gd name="T3" fmla="*/ 170 h 170"/>
              <a:gd name="T4" fmla="*/ 0 w 1361"/>
              <a:gd name="T5" fmla="*/ 85 h 170"/>
              <a:gd name="T6" fmla="*/ 0 w 1361"/>
              <a:gd name="T7" fmla="*/ 85 h 170"/>
              <a:gd name="T8" fmla="*/ 85 w 1361"/>
              <a:gd name="T9" fmla="*/ 0 h 170"/>
              <a:gd name="T10" fmla="*/ 1276 w 1361"/>
              <a:gd name="T11" fmla="*/ 0 h 170"/>
              <a:gd name="T12" fmla="*/ 1361 w 1361"/>
              <a:gd name="T13" fmla="*/ 85 h 170"/>
              <a:gd name="T14" fmla="*/ 1361 w 1361"/>
              <a:gd name="T15" fmla="*/ 85 h 170"/>
              <a:gd name="T16" fmla="*/ 1276 w 1361"/>
              <a:gd name="T17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61" h="170">
                <a:moveTo>
                  <a:pt x="1276" y="170"/>
                </a:moveTo>
                <a:cubicBezTo>
                  <a:pt x="85" y="170"/>
                  <a:pt x="85" y="170"/>
                  <a:pt x="85" y="170"/>
                </a:cubicBezTo>
                <a:cubicBezTo>
                  <a:pt x="38" y="170"/>
                  <a:pt x="0" y="132"/>
                  <a:pt x="0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38"/>
                  <a:pt x="38" y="0"/>
                  <a:pt x="85" y="0"/>
                </a:cubicBezTo>
                <a:cubicBezTo>
                  <a:pt x="1276" y="0"/>
                  <a:pt x="1276" y="0"/>
                  <a:pt x="1276" y="0"/>
                </a:cubicBezTo>
                <a:cubicBezTo>
                  <a:pt x="1323" y="0"/>
                  <a:pt x="1361" y="38"/>
                  <a:pt x="1361" y="85"/>
                </a:cubicBezTo>
                <a:cubicBezTo>
                  <a:pt x="1361" y="85"/>
                  <a:pt x="1361" y="85"/>
                  <a:pt x="1361" y="85"/>
                </a:cubicBezTo>
                <a:cubicBezTo>
                  <a:pt x="1361" y="132"/>
                  <a:pt x="1323" y="170"/>
                  <a:pt x="1276" y="17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55" name="Freeform 66"/>
          <p:cNvSpPr>
            <a:spLocks/>
          </p:cNvSpPr>
          <p:nvPr/>
        </p:nvSpPr>
        <p:spPr bwMode="auto">
          <a:xfrm>
            <a:off x="1119514" y="3658039"/>
            <a:ext cx="6120000" cy="2845661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object 21"/>
          <p:cNvSpPr txBox="1"/>
          <p:nvPr/>
        </p:nvSpPr>
        <p:spPr>
          <a:xfrm>
            <a:off x="720000" y="8172000"/>
            <a:ext cx="288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1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</a:t>
            </a:r>
            <a:endParaRPr lang="en-US" altLang="ko-KR" b="1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165497" y="6608760"/>
            <a:ext cx="1150054" cy="366937"/>
            <a:chOff x="1080000" y="6797063"/>
            <a:chExt cx="1150054" cy="366937"/>
          </a:xfrm>
        </p:grpSpPr>
        <p:sp>
          <p:nvSpPr>
            <p:cNvPr id="136" name="object 21"/>
            <p:cNvSpPr txBox="1"/>
            <p:nvPr/>
          </p:nvSpPr>
          <p:spPr>
            <a:xfrm>
              <a:off x="1080000" y="6797063"/>
              <a:ext cx="1150054" cy="2543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매</a:t>
              </a:r>
              <a:r>
                <a:rPr lang="ko-KR" altLang="en-US" sz="1200" b="1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출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4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grpSp>
        <p:nvGrpSpPr>
          <p:cNvPr id="174" name="그룹 173"/>
          <p:cNvGrpSpPr/>
          <p:nvPr/>
        </p:nvGrpSpPr>
        <p:grpSpPr>
          <a:xfrm>
            <a:off x="8008950" y="6613594"/>
            <a:ext cx="720000" cy="366937"/>
            <a:chOff x="1080000" y="6797063"/>
            <a:chExt cx="720000" cy="366937"/>
          </a:xfrm>
        </p:grpSpPr>
        <p:sp>
          <p:nvSpPr>
            <p:cNvPr id="175" name="object 21"/>
            <p:cNvSpPr txBox="1"/>
            <p:nvPr/>
          </p:nvSpPr>
          <p:spPr>
            <a:xfrm>
              <a:off x="1080000" y="6797063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영업이익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7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190" name="object 22"/>
          <p:cNvSpPr txBox="1"/>
          <p:nvPr/>
        </p:nvSpPr>
        <p:spPr>
          <a:xfrm>
            <a:off x="9828212" y="4980475"/>
            <a:ext cx="720000" cy="1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rPr>
              <a:t>000</a:t>
            </a:r>
            <a:endParaRPr lang="en-US" altLang="ko-KR" sz="1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 panose="0200060300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100000" y="8100000"/>
            <a:ext cx="2880000" cy="2880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전망</a:t>
            </a:r>
            <a:endParaRPr lang="en-US" altLang="ko-KR" b="1" spc="-15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9" name="object 21"/>
          <p:cNvSpPr txBox="1"/>
          <p:nvPr/>
        </p:nvSpPr>
        <p:spPr>
          <a:xfrm>
            <a:off x="720000" y="8589005"/>
            <a:ext cx="6120000" cy="13392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무쏘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출시 효과 및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전동화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모델 판매 확대 영향으로 내수 판매가 전년 동기 대비 증가하며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l">
              <a:spcBef>
                <a:spcPts val="600"/>
              </a:spcBef>
              <a:tabLst>
                <a:tab pos="72000" algn="l"/>
              </a:tabLst>
            </a:pP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전체 실적 개선에 기여</a:t>
            </a: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수출 부문은 현지 재고 최적화를 위한 선적 조정 영향으로 전년 동기 대비 감소하였으나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고부가가치 차량 중심 판매 전략을 지속 추진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2" name="object 21"/>
          <p:cNvSpPr txBox="1"/>
          <p:nvPr/>
        </p:nvSpPr>
        <p:spPr>
          <a:xfrm>
            <a:off x="8087300" y="8591222"/>
            <a:ext cx="6120000" cy="10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내수는 신차 효과와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SUV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중심 수요를 기반으로 안정적인 판매 흐름 유지가 예상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수출은 동유럽과 서유럽을 중심으로 수출 물량이 점진적으로 확대 될 것으로 예상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1" name="Freeform 67"/>
          <p:cNvSpPr>
            <a:spLocks/>
          </p:cNvSpPr>
          <p:nvPr/>
        </p:nvSpPr>
        <p:spPr bwMode="auto">
          <a:xfrm>
            <a:off x="5367471" y="3178230"/>
            <a:ext cx="1109529" cy="459385"/>
          </a:xfrm>
          <a:custGeom>
            <a:avLst/>
            <a:gdLst>
              <a:gd name="T0" fmla="*/ 653 w 653"/>
              <a:gd name="T1" fmla="*/ 172 h 180"/>
              <a:gd name="T2" fmla="*/ 653 w 653"/>
              <a:gd name="T3" fmla="*/ 2 h 180"/>
              <a:gd name="T4" fmla="*/ 653 w 653"/>
              <a:gd name="T5" fmla="*/ 0 h 180"/>
              <a:gd name="T6" fmla="*/ 651 w 653"/>
              <a:gd name="T7" fmla="*/ 0 h 180"/>
              <a:gd name="T8" fmla="*/ 2 w 653"/>
              <a:gd name="T9" fmla="*/ 0 h 180"/>
              <a:gd name="T10" fmla="*/ 0 w 653"/>
              <a:gd name="T11" fmla="*/ 0 h 180"/>
              <a:gd name="T12" fmla="*/ 0 w 653"/>
              <a:gd name="T13" fmla="*/ 2 h 180"/>
              <a:gd name="T14" fmla="*/ 0 w 653"/>
              <a:gd name="T1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3" h="180">
                <a:moveTo>
                  <a:pt x="653" y="172"/>
                </a:moveTo>
                <a:lnTo>
                  <a:pt x="653" y="2"/>
                </a:lnTo>
                <a:lnTo>
                  <a:pt x="653" y="0"/>
                </a:lnTo>
                <a:lnTo>
                  <a:pt x="651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180"/>
                </a:lnTo>
              </a:path>
            </a:pathLst>
          </a:custGeom>
          <a:noFill/>
          <a:ln w="6350" cap="flat">
            <a:solidFill>
              <a:srgbClr val="E6196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2" name="Rectangle 68"/>
          <p:cNvSpPr>
            <a:spLocks noChangeArrowheads="1"/>
          </p:cNvSpPr>
          <p:nvPr/>
        </p:nvSpPr>
        <p:spPr bwMode="auto">
          <a:xfrm>
            <a:off x="5542055" y="3141018"/>
            <a:ext cx="792000" cy="7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3" name="object 67"/>
          <p:cNvSpPr txBox="1"/>
          <p:nvPr/>
        </p:nvSpPr>
        <p:spPr>
          <a:xfrm>
            <a:off x="5488055" y="2871847"/>
            <a:ext cx="900000" cy="57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1300" b="1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QoQ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ctr"/>
            <a:r>
              <a:rPr lang="en-US" sz="17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-3.5</a:t>
            </a:r>
            <a:r>
              <a:rPr sz="13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%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68" name="object 16"/>
          <p:cNvSpPr txBox="1"/>
          <p:nvPr/>
        </p:nvSpPr>
        <p:spPr>
          <a:xfrm>
            <a:off x="4700130" y="1673171"/>
            <a:ext cx="5654354" cy="3564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0000" algn="ctr">
              <a:lnSpc>
                <a:spcPct val="100000"/>
              </a:lnSpc>
            </a:pPr>
            <a:r>
              <a:rPr lang="ko-KR" altLang="en-US" sz="2300" spc="-2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자동차 제조 및 판매부문</a:t>
            </a:r>
            <a:endParaRPr sz="23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76" name="그룹 75"/>
          <p:cNvGrpSpPr/>
          <p:nvPr/>
        </p:nvGrpSpPr>
        <p:grpSpPr>
          <a:xfrm>
            <a:off x="5623113" y="1738985"/>
            <a:ext cx="496887" cy="212725"/>
            <a:chOff x="8053388" y="1804988"/>
            <a:chExt cx="496887" cy="212725"/>
          </a:xfrm>
        </p:grpSpPr>
        <p:sp>
          <p:nvSpPr>
            <p:cNvPr id="77" name="Freeform 7"/>
            <p:cNvSpPr>
              <a:spLocks noEditPoints="1"/>
            </p:cNvSpPr>
            <p:nvPr/>
          </p:nvSpPr>
          <p:spPr bwMode="auto">
            <a:xfrm>
              <a:off x="8053388" y="1804988"/>
              <a:ext cx="496887" cy="212725"/>
            </a:xfrm>
            <a:custGeom>
              <a:avLst/>
              <a:gdLst>
                <a:gd name="T0" fmla="*/ 151 w 155"/>
                <a:gd name="T1" fmla="*/ 26 h 65"/>
                <a:gd name="T2" fmla="*/ 142 w 155"/>
                <a:gd name="T3" fmla="*/ 11 h 65"/>
                <a:gd name="T4" fmla="*/ 143 w 155"/>
                <a:gd name="T5" fmla="*/ 7 h 65"/>
                <a:gd name="T6" fmla="*/ 133 w 155"/>
                <a:gd name="T7" fmla="*/ 3 h 65"/>
                <a:gd name="T8" fmla="*/ 92 w 155"/>
                <a:gd name="T9" fmla="*/ 0 h 65"/>
                <a:gd name="T10" fmla="*/ 72 w 155"/>
                <a:gd name="T11" fmla="*/ 2 h 65"/>
                <a:gd name="T12" fmla="*/ 38 w 155"/>
                <a:gd name="T13" fmla="*/ 19 h 65"/>
                <a:gd name="T14" fmla="*/ 15 w 155"/>
                <a:gd name="T15" fmla="*/ 25 h 65"/>
                <a:gd name="T16" fmla="*/ 1 w 155"/>
                <a:gd name="T17" fmla="*/ 41 h 65"/>
                <a:gd name="T18" fmla="*/ 3 w 155"/>
                <a:gd name="T19" fmla="*/ 53 h 65"/>
                <a:gd name="T20" fmla="*/ 19 w 155"/>
                <a:gd name="T21" fmla="*/ 58 h 65"/>
                <a:gd name="T22" fmla="*/ 45 w 155"/>
                <a:gd name="T23" fmla="*/ 58 h 65"/>
                <a:gd name="T24" fmla="*/ 127 w 155"/>
                <a:gd name="T25" fmla="*/ 65 h 65"/>
                <a:gd name="T26" fmla="*/ 146 w 155"/>
                <a:gd name="T27" fmla="*/ 53 h 65"/>
                <a:gd name="T28" fmla="*/ 154 w 155"/>
                <a:gd name="T29" fmla="*/ 41 h 65"/>
                <a:gd name="T30" fmla="*/ 152 w 155"/>
                <a:gd name="T31" fmla="*/ 33 h 65"/>
                <a:gd name="T32" fmla="*/ 115 w 155"/>
                <a:gd name="T33" fmla="*/ 49 h 65"/>
                <a:gd name="T34" fmla="*/ 139 w 155"/>
                <a:gd name="T35" fmla="*/ 49 h 65"/>
                <a:gd name="T36" fmla="*/ 115 w 155"/>
                <a:gd name="T37" fmla="*/ 49 h 65"/>
                <a:gd name="T38" fmla="*/ 111 w 155"/>
                <a:gd name="T39" fmla="*/ 49 h 65"/>
                <a:gd name="T40" fmla="*/ 47 w 155"/>
                <a:gd name="T41" fmla="*/ 53 h 65"/>
                <a:gd name="T42" fmla="*/ 32 w 155"/>
                <a:gd name="T43" fmla="*/ 33 h 65"/>
                <a:gd name="T44" fmla="*/ 17 w 155"/>
                <a:gd name="T45" fmla="*/ 53 h 65"/>
                <a:gd name="T46" fmla="*/ 7 w 155"/>
                <a:gd name="T47" fmla="*/ 51 h 65"/>
                <a:gd name="T48" fmla="*/ 13 w 155"/>
                <a:gd name="T49" fmla="*/ 41 h 65"/>
                <a:gd name="T50" fmla="*/ 20 w 155"/>
                <a:gd name="T51" fmla="*/ 35 h 65"/>
                <a:gd name="T52" fmla="*/ 23 w 155"/>
                <a:gd name="T53" fmla="*/ 27 h 65"/>
                <a:gd name="T54" fmla="*/ 53 w 155"/>
                <a:gd name="T55" fmla="*/ 16 h 65"/>
                <a:gd name="T56" fmla="*/ 73 w 155"/>
                <a:gd name="T57" fmla="*/ 6 h 65"/>
                <a:gd name="T58" fmla="*/ 114 w 155"/>
                <a:gd name="T59" fmla="*/ 5 h 65"/>
                <a:gd name="T60" fmla="*/ 138 w 155"/>
                <a:gd name="T61" fmla="*/ 11 h 65"/>
                <a:gd name="T62" fmla="*/ 140 w 155"/>
                <a:gd name="T63" fmla="*/ 20 h 65"/>
                <a:gd name="T64" fmla="*/ 137 w 155"/>
                <a:gd name="T65" fmla="*/ 30 h 65"/>
                <a:gd name="T66" fmla="*/ 147 w 155"/>
                <a:gd name="T67" fmla="*/ 31 h 65"/>
                <a:gd name="T68" fmla="*/ 148 w 155"/>
                <a:gd name="T69" fmla="*/ 35 h 65"/>
                <a:gd name="T70" fmla="*/ 149 w 155"/>
                <a:gd name="T71" fmla="*/ 49 h 65"/>
                <a:gd name="T72" fmla="*/ 143 w 155"/>
                <a:gd name="T73" fmla="*/ 49 h 65"/>
                <a:gd name="T74" fmla="*/ 127 w 155"/>
                <a:gd name="T75" fmla="*/ 33 h 65"/>
                <a:gd name="T76" fmla="*/ 21 w 155"/>
                <a:gd name="T77" fmla="*/ 49 h 65"/>
                <a:gd name="T78" fmla="*/ 43 w 155"/>
                <a:gd name="T79" fmla="*/ 49 h 65"/>
                <a:gd name="T80" fmla="*/ 10 w 155"/>
                <a:gd name="T81" fmla="*/ 33 h 65"/>
                <a:gd name="T82" fmla="*/ 16 w 155"/>
                <a:gd name="T83" fmla="*/ 33 h 65"/>
                <a:gd name="T84" fmla="*/ 13 w 155"/>
                <a:gd name="T85" fmla="*/ 37 h 65"/>
                <a:gd name="T86" fmla="*/ 8 w 155"/>
                <a:gd name="T87" fmla="*/ 36 h 65"/>
                <a:gd name="T88" fmla="*/ 147 w 155"/>
                <a:gd name="T89" fmla="*/ 27 h 65"/>
                <a:gd name="T90" fmla="*/ 141 w 155"/>
                <a:gd name="T91" fmla="*/ 27 h 65"/>
                <a:gd name="T92" fmla="*/ 142 w 155"/>
                <a:gd name="T93" fmla="*/ 25 h 65"/>
                <a:gd name="T94" fmla="*/ 145 w 155"/>
                <a:gd name="T95" fmla="*/ 21 h 65"/>
                <a:gd name="T96" fmla="*/ 147 w 155"/>
                <a:gd name="T97" fmla="*/ 2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" h="65">
                  <a:moveTo>
                    <a:pt x="151" y="32"/>
                  </a:moveTo>
                  <a:cubicBezTo>
                    <a:pt x="151" y="30"/>
                    <a:pt x="151" y="28"/>
                    <a:pt x="151" y="26"/>
                  </a:cubicBezTo>
                  <a:cubicBezTo>
                    <a:pt x="151" y="22"/>
                    <a:pt x="149" y="19"/>
                    <a:pt x="147" y="17"/>
                  </a:cubicBezTo>
                  <a:cubicBezTo>
                    <a:pt x="145" y="15"/>
                    <a:pt x="144" y="12"/>
                    <a:pt x="142" y="11"/>
                  </a:cubicBezTo>
                  <a:cubicBezTo>
                    <a:pt x="143" y="10"/>
                    <a:pt x="143" y="10"/>
                    <a:pt x="143" y="9"/>
                  </a:cubicBezTo>
                  <a:cubicBezTo>
                    <a:pt x="143" y="7"/>
                    <a:pt x="143" y="7"/>
                    <a:pt x="143" y="7"/>
                  </a:cubicBezTo>
                  <a:cubicBezTo>
                    <a:pt x="143" y="6"/>
                    <a:pt x="142" y="5"/>
                    <a:pt x="141" y="5"/>
                  </a:cubicBezTo>
                  <a:cubicBezTo>
                    <a:pt x="140" y="5"/>
                    <a:pt x="136" y="4"/>
                    <a:pt x="133" y="3"/>
                  </a:cubicBezTo>
                  <a:cubicBezTo>
                    <a:pt x="128" y="2"/>
                    <a:pt x="120" y="2"/>
                    <a:pt x="115" y="1"/>
                  </a:cubicBezTo>
                  <a:cubicBezTo>
                    <a:pt x="107" y="0"/>
                    <a:pt x="97" y="0"/>
                    <a:pt x="92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7" y="0"/>
                    <a:pt x="82" y="0"/>
                    <a:pt x="72" y="2"/>
                  </a:cubicBezTo>
                  <a:cubicBezTo>
                    <a:pt x="67" y="3"/>
                    <a:pt x="58" y="8"/>
                    <a:pt x="51" y="13"/>
                  </a:cubicBezTo>
                  <a:cubicBezTo>
                    <a:pt x="46" y="16"/>
                    <a:pt x="41" y="19"/>
                    <a:pt x="38" y="19"/>
                  </a:cubicBezTo>
                  <a:cubicBezTo>
                    <a:pt x="36" y="20"/>
                    <a:pt x="31" y="21"/>
                    <a:pt x="26" y="22"/>
                  </a:cubicBezTo>
                  <a:cubicBezTo>
                    <a:pt x="23" y="23"/>
                    <a:pt x="18" y="24"/>
                    <a:pt x="15" y="25"/>
                  </a:cubicBezTo>
                  <a:cubicBezTo>
                    <a:pt x="10" y="26"/>
                    <a:pt x="6" y="29"/>
                    <a:pt x="4" y="34"/>
                  </a:cubicBezTo>
                  <a:cubicBezTo>
                    <a:pt x="4" y="34"/>
                    <a:pt x="1" y="41"/>
                    <a:pt x="1" y="41"/>
                  </a:cubicBezTo>
                  <a:cubicBezTo>
                    <a:pt x="0" y="43"/>
                    <a:pt x="0" y="45"/>
                    <a:pt x="1" y="47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4" y="56"/>
                    <a:pt x="7" y="58"/>
                    <a:pt x="10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2" y="62"/>
                    <a:pt x="27" y="65"/>
                    <a:pt x="32" y="65"/>
                  </a:cubicBezTo>
                  <a:cubicBezTo>
                    <a:pt x="37" y="65"/>
                    <a:pt x="42" y="62"/>
                    <a:pt x="45" y="58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6" y="62"/>
                    <a:pt x="121" y="65"/>
                    <a:pt x="127" y="65"/>
                  </a:cubicBezTo>
                  <a:cubicBezTo>
                    <a:pt x="134" y="65"/>
                    <a:pt x="140" y="60"/>
                    <a:pt x="142" y="54"/>
                  </a:cubicBezTo>
                  <a:cubicBezTo>
                    <a:pt x="143" y="54"/>
                    <a:pt x="145" y="53"/>
                    <a:pt x="146" y="53"/>
                  </a:cubicBezTo>
                  <a:cubicBezTo>
                    <a:pt x="150" y="53"/>
                    <a:pt x="152" y="52"/>
                    <a:pt x="153" y="51"/>
                  </a:cubicBezTo>
                  <a:cubicBezTo>
                    <a:pt x="153" y="50"/>
                    <a:pt x="153" y="47"/>
                    <a:pt x="154" y="41"/>
                  </a:cubicBezTo>
                  <a:cubicBezTo>
                    <a:pt x="154" y="39"/>
                    <a:pt x="154" y="39"/>
                    <a:pt x="154" y="39"/>
                  </a:cubicBezTo>
                  <a:cubicBezTo>
                    <a:pt x="155" y="36"/>
                    <a:pt x="153" y="35"/>
                    <a:pt x="152" y="33"/>
                  </a:cubicBezTo>
                  <a:cubicBezTo>
                    <a:pt x="151" y="33"/>
                    <a:pt x="151" y="33"/>
                    <a:pt x="151" y="32"/>
                  </a:cubicBezTo>
                  <a:close/>
                  <a:moveTo>
                    <a:pt x="115" y="49"/>
                  </a:moveTo>
                  <a:cubicBezTo>
                    <a:pt x="115" y="42"/>
                    <a:pt x="121" y="37"/>
                    <a:pt x="127" y="37"/>
                  </a:cubicBezTo>
                  <a:cubicBezTo>
                    <a:pt x="134" y="37"/>
                    <a:pt x="139" y="42"/>
                    <a:pt x="139" y="49"/>
                  </a:cubicBezTo>
                  <a:cubicBezTo>
                    <a:pt x="139" y="55"/>
                    <a:pt x="134" y="61"/>
                    <a:pt x="127" y="61"/>
                  </a:cubicBezTo>
                  <a:cubicBezTo>
                    <a:pt x="121" y="61"/>
                    <a:pt x="115" y="55"/>
                    <a:pt x="115" y="49"/>
                  </a:cubicBezTo>
                  <a:close/>
                  <a:moveTo>
                    <a:pt x="127" y="33"/>
                  </a:moveTo>
                  <a:cubicBezTo>
                    <a:pt x="118" y="33"/>
                    <a:pt x="111" y="40"/>
                    <a:pt x="111" y="49"/>
                  </a:cubicBezTo>
                  <a:cubicBezTo>
                    <a:pt x="111" y="50"/>
                    <a:pt x="111" y="52"/>
                    <a:pt x="112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2"/>
                    <a:pt x="47" y="51"/>
                    <a:pt x="47" y="49"/>
                  </a:cubicBezTo>
                  <a:cubicBezTo>
                    <a:pt x="47" y="40"/>
                    <a:pt x="40" y="33"/>
                    <a:pt x="32" y="33"/>
                  </a:cubicBezTo>
                  <a:cubicBezTo>
                    <a:pt x="24" y="33"/>
                    <a:pt x="17" y="40"/>
                    <a:pt x="17" y="49"/>
                  </a:cubicBezTo>
                  <a:cubicBezTo>
                    <a:pt x="17" y="51"/>
                    <a:pt x="17" y="52"/>
                    <a:pt x="17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9" y="53"/>
                    <a:pt x="8" y="53"/>
                    <a:pt x="7" y="51"/>
                  </a:cubicBezTo>
                  <a:cubicBezTo>
                    <a:pt x="6" y="49"/>
                    <a:pt x="2" y="44"/>
                    <a:pt x="6" y="41"/>
                  </a:cubicBezTo>
                  <a:cubicBezTo>
                    <a:pt x="7" y="41"/>
                    <a:pt x="11" y="41"/>
                    <a:pt x="13" y="41"/>
                  </a:cubicBezTo>
                  <a:cubicBezTo>
                    <a:pt x="14" y="41"/>
                    <a:pt x="15" y="40"/>
                    <a:pt x="16" y="39"/>
                  </a:cubicBezTo>
                  <a:cubicBezTo>
                    <a:pt x="18" y="38"/>
                    <a:pt x="19" y="36"/>
                    <a:pt x="20" y="35"/>
                  </a:cubicBezTo>
                  <a:cubicBezTo>
                    <a:pt x="23" y="31"/>
                    <a:pt x="20" y="30"/>
                    <a:pt x="17" y="29"/>
                  </a:cubicBezTo>
                  <a:cubicBezTo>
                    <a:pt x="18" y="29"/>
                    <a:pt x="22" y="28"/>
                    <a:pt x="23" y="27"/>
                  </a:cubicBezTo>
                  <a:cubicBezTo>
                    <a:pt x="28" y="26"/>
                    <a:pt x="34" y="25"/>
                    <a:pt x="40" y="23"/>
                  </a:cubicBezTo>
                  <a:cubicBezTo>
                    <a:pt x="42" y="22"/>
                    <a:pt x="47" y="20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60" y="12"/>
                    <a:pt x="68" y="7"/>
                    <a:pt x="73" y="6"/>
                  </a:cubicBezTo>
                  <a:cubicBezTo>
                    <a:pt x="77" y="5"/>
                    <a:pt x="81" y="4"/>
                    <a:pt x="85" y="4"/>
                  </a:cubicBezTo>
                  <a:cubicBezTo>
                    <a:pt x="94" y="3"/>
                    <a:pt x="104" y="4"/>
                    <a:pt x="114" y="5"/>
                  </a:cubicBezTo>
                  <a:cubicBezTo>
                    <a:pt x="122" y="6"/>
                    <a:pt x="128" y="7"/>
                    <a:pt x="132" y="8"/>
                  </a:cubicBezTo>
                  <a:cubicBezTo>
                    <a:pt x="135" y="8"/>
                    <a:pt x="136" y="8"/>
                    <a:pt x="138" y="11"/>
                  </a:cubicBezTo>
                  <a:cubicBezTo>
                    <a:pt x="139" y="13"/>
                    <a:pt x="141" y="16"/>
                    <a:pt x="142" y="18"/>
                  </a:cubicBezTo>
                  <a:cubicBezTo>
                    <a:pt x="142" y="19"/>
                    <a:pt x="140" y="20"/>
                    <a:pt x="140" y="20"/>
                  </a:cubicBezTo>
                  <a:cubicBezTo>
                    <a:pt x="138" y="22"/>
                    <a:pt x="138" y="23"/>
                    <a:pt x="138" y="23"/>
                  </a:cubicBezTo>
                  <a:cubicBezTo>
                    <a:pt x="137" y="24"/>
                    <a:pt x="136" y="29"/>
                    <a:pt x="137" y="30"/>
                  </a:cubicBezTo>
                  <a:cubicBezTo>
                    <a:pt x="138" y="32"/>
                    <a:pt x="144" y="31"/>
                    <a:pt x="146" y="31"/>
                  </a:cubicBezTo>
                  <a:cubicBezTo>
                    <a:pt x="146" y="31"/>
                    <a:pt x="146" y="31"/>
                    <a:pt x="147" y="31"/>
                  </a:cubicBezTo>
                  <a:cubicBezTo>
                    <a:pt x="146" y="32"/>
                    <a:pt x="146" y="32"/>
                    <a:pt x="147" y="33"/>
                  </a:cubicBezTo>
                  <a:cubicBezTo>
                    <a:pt x="147" y="34"/>
                    <a:pt x="147" y="34"/>
                    <a:pt x="148" y="35"/>
                  </a:cubicBezTo>
                  <a:cubicBezTo>
                    <a:pt x="149" y="36"/>
                    <a:pt x="150" y="37"/>
                    <a:pt x="150" y="38"/>
                  </a:cubicBezTo>
                  <a:cubicBezTo>
                    <a:pt x="150" y="42"/>
                    <a:pt x="150" y="45"/>
                    <a:pt x="149" y="49"/>
                  </a:cubicBezTo>
                  <a:cubicBezTo>
                    <a:pt x="149" y="49"/>
                    <a:pt x="148" y="49"/>
                    <a:pt x="146" y="49"/>
                  </a:cubicBezTo>
                  <a:cubicBezTo>
                    <a:pt x="145" y="49"/>
                    <a:pt x="144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0"/>
                    <a:pt x="136" y="33"/>
                    <a:pt x="127" y="33"/>
                  </a:cubicBezTo>
                  <a:close/>
                  <a:moveTo>
                    <a:pt x="32" y="61"/>
                  </a:moveTo>
                  <a:cubicBezTo>
                    <a:pt x="26" y="61"/>
                    <a:pt x="21" y="56"/>
                    <a:pt x="21" y="49"/>
                  </a:cubicBezTo>
                  <a:cubicBezTo>
                    <a:pt x="21" y="42"/>
                    <a:pt x="26" y="37"/>
                    <a:pt x="32" y="37"/>
                  </a:cubicBezTo>
                  <a:cubicBezTo>
                    <a:pt x="38" y="37"/>
                    <a:pt x="43" y="42"/>
                    <a:pt x="43" y="49"/>
                  </a:cubicBezTo>
                  <a:cubicBezTo>
                    <a:pt x="43" y="56"/>
                    <a:pt x="38" y="61"/>
                    <a:pt x="32" y="61"/>
                  </a:cubicBezTo>
                  <a:close/>
                  <a:moveTo>
                    <a:pt x="10" y="33"/>
                  </a:moveTo>
                  <a:cubicBezTo>
                    <a:pt x="11" y="32"/>
                    <a:pt x="13" y="32"/>
                    <a:pt x="15" y="32"/>
                  </a:cubicBezTo>
                  <a:cubicBezTo>
                    <a:pt x="15" y="32"/>
                    <a:pt x="16" y="33"/>
                    <a:pt x="16" y="33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7"/>
                    <a:pt x="10" y="37"/>
                    <a:pt x="7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9" y="35"/>
                    <a:pt x="9" y="34"/>
                    <a:pt x="10" y="33"/>
                  </a:cubicBezTo>
                  <a:close/>
                  <a:moveTo>
                    <a:pt x="147" y="27"/>
                  </a:moveTo>
                  <a:cubicBezTo>
                    <a:pt x="147" y="27"/>
                    <a:pt x="147" y="27"/>
                    <a:pt x="146" y="27"/>
                  </a:cubicBezTo>
                  <a:cubicBezTo>
                    <a:pt x="145" y="27"/>
                    <a:pt x="143" y="27"/>
                    <a:pt x="141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41" y="26"/>
                    <a:pt x="141" y="25"/>
                    <a:pt x="142" y="25"/>
                  </a:cubicBezTo>
                  <a:cubicBezTo>
                    <a:pt x="142" y="24"/>
                    <a:pt x="143" y="24"/>
                    <a:pt x="143" y="23"/>
                  </a:cubicBezTo>
                  <a:cubicBezTo>
                    <a:pt x="144" y="22"/>
                    <a:pt x="144" y="22"/>
                    <a:pt x="145" y="21"/>
                  </a:cubicBezTo>
                  <a:cubicBezTo>
                    <a:pt x="146" y="23"/>
                    <a:pt x="147" y="25"/>
                    <a:pt x="147" y="26"/>
                  </a:cubicBezTo>
                  <a:cubicBezTo>
                    <a:pt x="147" y="27"/>
                    <a:pt x="147" y="27"/>
                    <a:pt x="147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8"/>
            <p:cNvSpPr>
              <a:spLocks noEditPoints="1"/>
            </p:cNvSpPr>
            <p:nvPr/>
          </p:nvSpPr>
          <p:spPr bwMode="auto">
            <a:xfrm>
              <a:off x="8210550" y="1835150"/>
              <a:ext cx="266700" cy="77788"/>
            </a:xfrm>
            <a:custGeom>
              <a:avLst/>
              <a:gdLst>
                <a:gd name="T0" fmla="*/ 79 w 83"/>
                <a:gd name="T1" fmla="*/ 9 h 24"/>
                <a:gd name="T2" fmla="*/ 70 w 83"/>
                <a:gd name="T3" fmla="*/ 4 h 24"/>
                <a:gd name="T4" fmla="*/ 51 w 83"/>
                <a:gd name="T5" fmla="*/ 1 h 24"/>
                <a:gd name="T6" fmla="*/ 34 w 83"/>
                <a:gd name="T7" fmla="*/ 1 h 24"/>
                <a:gd name="T8" fmla="*/ 18 w 83"/>
                <a:gd name="T9" fmla="*/ 7 h 24"/>
                <a:gd name="T10" fmla="*/ 18 w 83"/>
                <a:gd name="T11" fmla="*/ 8 h 24"/>
                <a:gd name="T12" fmla="*/ 2 w 83"/>
                <a:gd name="T13" fmla="*/ 17 h 24"/>
                <a:gd name="T14" fmla="*/ 2 w 83"/>
                <a:gd name="T15" fmla="*/ 17 h 24"/>
                <a:gd name="T16" fmla="*/ 1 w 83"/>
                <a:gd name="T17" fmla="*/ 21 h 24"/>
                <a:gd name="T18" fmla="*/ 8 w 83"/>
                <a:gd name="T19" fmla="*/ 22 h 24"/>
                <a:gd name="T20" fmla="*/ 41 w 83"/>
                <a:gd name="T21" fmla="*/ 21 h 24"/>
                <a:gd name="T22" fmla="*/ 61 w 83"/>
                <a:gd name="T23" fmla="*/ 21 h 24"/>
                <a:gd name="T24" fmla="*/ 71 w 83"/>
                <a:gd name="T25" fmla="*/ 21 h 24"/>
                <a:gd name="T26" fmla="*/ 81 w 83"/>
                <a:gd name="T27" fmla="*/ 19 h 24"/>
                <a:gd name="T28" fmla="*/ 82 w 83"/>
                <a:gd name="T29" fmla="*/ 13 h 24"/>
                <a:gd name="T30" fmla="*/ 79 w 83"/>
                <a:gd name="T31" fmla="*/ 9 h 24"/>
                <a:gd name="T32" fmla="*/ 78 w 83"/>
                <a:gd name="T33" fmla="*/ 15 h 24"/>
                <a:gd name="T34" fmla="*/ 64 w 83"/>
                <a:gd name="T35" fmla="*/ 16 h 24"/>
                <a:gd name="T36" fmla="*/ 45 w 83"/>
                <a:gd name="T37" fmla="*/ 16 h 24"/>
                <a:gd name="T38" fmla="*/ 8 w 83"/>
                <a:gd name="T39" fmla="*/ 18 h 24"/>
                <a:gd name="T40" fmla="*/ 11 w 83"/>
                <a:gd name="T41" fmla="*/ 17 h 24"/>
                <a:gd name="T42" fmla="*/ 25 w 83"/>
                <a:gd name="T43" fmla="*/ 9 h 24"/>
                <a:gd name="T44" fmla="*/ 40 w 83"/>
                <a:gd name="T45" fmla="*/ 4 h 24"/>
                <a:gd name="T46" fmla="*/ 60 w 83"/>
                <a:gd name="T47" fmla="*/ 7 h 24"/>
                <a:gd name="T48" fmla="*/ 70 w 83"/>
                <a:gd name="T49" fmla="*/ 8 h 24"/>
                <a:gd name="T50" fmla="*/ 75 w 83"/>
                <a:gd name="T51" fmla="*/ 11 h 24"/>
                <a:gd name="T52" fmla="*/ 78 w 83"/>
                <a:gd name="T5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3" h="24">
                  <a:moveTo>
                    <a:pt x="79" y="9"/>
                  </a:moveTo>
                  <a:cubicBezTo>
                    <a:pt x="76" y="7"/>
                    <a:pt x="73" y="4"/>
                    <a:pt x="70" y="4"/>
                  </a:cubicBezTo>
                  <a:cubicBezTo>
                    <a:pt x="63" y="3"/>
                    <a:pt x="57" y="2"/>
                    <a:pt x="51" y="1"/>
                  </a:cubicBezTo>
                  <a:cubicBezTo>
                    <a:pt x="45" y="0"/>
                    <a:pt x="40" y="0"/>
                    <a:pt x="34" y="1"/>
                  </a:cubicBezTo>
                  <a:cubicBezTo>
                    <a:pt x="28" y="2"/>
                    <a:pt x="23" y="5"/>
                    <a:pt x="18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3" y="10"/>
                    <a:pt x="7" y="14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7"/>
                    <a:pt x="0" y="21"/>
                    <a:pt x="1" y="21"/>
                  </a:cubicBezTo>
                  <a:cubicBezTo>
                    <a:pt x="2" y="24"/>
                    <a:pt x="6" y="22"/>
                    <a:pt x="8" y="22"/>
                  </a:cubicBezTo>
                  <a:cubicBezTo>
                    <a:pt x="19" y="21"/>
                    <a:pt x="30" y="22"/>
                    <a:pt x="41" y="21"/>
                  </a:cubicBezTo>
                  <a:cubicBezTo>
                    <a:pt x="48" y="21"/>
                    <a:pt x="54" y="21"/>
                    <a:pt x="61" y="21"/>
                  </a:cubicBezTo>
                  <a:cubicBezTo>
                    <a:pt x="64" y="21"/>
                    <a:pt x="68" y="21"/>
                    <a:pt x="71" y="21"/>
                  </a:cubicBezTo>
                  <a:cubicBezTo>
                    <a:pt x="75" y="21"/>
                    <a:pt x="78" y="21"/>
                    <a:pt x="81" y="19"/>
                  </a:cubicBezTo>
                  <a:cubicBezTo>
                    <a:pt x="83" y="17"/>
                    <a:pt x="83" y="15"/>
                    <a:pt x="82" y="13"/>
                  </a:cubicBezTo>
                  <a:cubicBezTo>
                    <a:pt x="81" y="12"/>
                    <a:pt x="80" y="11"/>
                    <a:pt x="79" y="9"/>
                  </a:cubicBezTo>
                  <a:close/>
                  <a:moveTo>
                    <a:pt x="78" y="15"/>
                  </a:moveTo>
                  <a:cubicBezTo>
                    <a:pt x="77" y="18"/>
                    <a:pt x="66" y="16"/>
                    <a:pt x="64" y="16"/>
                  </a:cubicBezTo>
                  <a:cubicBezTo>
                    <a:pt x="57" y="16"/>
                    <a:pt x="51" y="16"/>
                    <a:pt x="45" y="16"/>
                  </a:cubicBezTo>
                  <a:cubicBezTo>
                    <a:pt x="33" y="17"/>
                    <a:pt x="21" y="17"/>
                    <a:pt x="8" y="18"/>
                  </a:cubicBezTo>
                  <a:cubicBezTo>
                    <a:pt x="8" y="18"/>
                    <a:pt x="11" y="17"/>
                    <a:pt x="11" y="17"/>
                  </a:cubicBezTo>
                  <a:cubicBezTo>
                    <a:pt x="15" y="14"/>
                    <a:pt x="20" y="11"/>
                    <a:pt x="25" y="9"/>
                  </a:cubicBezTo>
                  <a:cubicBezTo>
                    <a:pt x="30" y="6"/>
                    <a:pt x="35" y="4"/>
                    <a:pt x="40" y="4"/>
                  </a:cubicBezTo>
                  <a:cubicBezTo>
                    <a:pt x="47" y="5"/>
                    <a:pt x="53" y="6"/>
                    <a:pt x="60" y="7"/>
                  </a:cubicBezTo>
                  <a:cubicBezTo>
                    <a:pt x="63" y="7"/>
                    <a:pt x="67" y="7"/>
                    <a:pt x="70" y="8"/>
                  </a:cubicBezTo>
                  <a:cubicBezTo>
                    <a:pt x="72" y="9"/>
                    <a:pt x="74" y="10"/>
                    <a:pt x="75" y="11"/>
                  </a:cubicBezTo>
                  <a:cubicBezTo>
                    <a:pt x="76" y="12"/>
                    <a:pt x="78" y="14"/>
                    <a:pt x="78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90" name="차트 89"/>
          <p:cNvGraphicFramePr>
            <a:graphicFrameLocks/>
          </p:cNvGraphicFramePr>
          <p:nvPr>
            <p:extLst/>
          </p:nvPr>
        </p:nvGraphicFramePr>
        <p:xfrm>
          <a:off x="8225792" y="3928718"/>
          <a:ext cx="562449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9" name="Rectangle 69"/>
          <p:cNvSpPr>
            <a:spLocks noChangeArrowheads="1"/>
          </p:cNvSpPr>
          <p:nvPr/>
        </p:nvSpPr>
        <p:spPr bwMode="auto">
          <a:xfrm>
            <a:off x="12742817" y="3575101"/>
            <a:ext cx="1010365" cy="3494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" name="Freeform 66"/>
          <p:cNvSpPr>
            <a:spLocks/>
          </p:cNvSpPr>
          <p:nvPr/>
        </p:nvSpPr>
        <p:spPr bwMode="auto">
          <a:xfrm>
            <a:off x="8391720" y="3637615"/>
            <a:ext cx="5494563" cy="2845661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4" name="차트 9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303968"/>
              </p:ext>
            </p:extLst>
          </p:nvPr>
        </p:nvGraphicFramePr>
        <p:xfrm>
          <a:off x="1334457" y="3530317"/>
          <a:ext cx="5847393" cy="3391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4" name="차트 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419254"/>
              </p:ext>
            </p:extLst>
          </p:nvPr>
        </p:nvGraphicFramePr>
        <p:xfrm>
          <a:off x="8741909" y="3567964"/>
          <a:ext cx="5144373" cy="3323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4689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6002568" y="3551975"/>
            <a:ext cx="1008000" cy="3492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사업부문별 실적</a:t>
            </a: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b="1" spc="-8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b="1" spc="-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7956000"/>
            <a:ext cx="15120000" cy="20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560000" y="7956000"/>
            <a:ext cx="6840000" cy="20160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196C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7566025" y="7816850"/>
            <a:ext cx="6838950" cy="2303463"/>
          </a:xfrm>
          <a:custGeom>
            <a:avLst/>
            <a:gdLst>
              <a:gd name="T0" fmla="*/ 4292 w 4308"/>
              <a:gd name="T1" fmla="*/ 16 h 1451"/>
              <a:gd name="T2" fmla="*/ 4292 w 4308"/>
              <a:gd name="T3" fmla="*/ 1435 h 1451"/>
              <a:gd name="T4" fmla="*/ 16 w 4308"/>
              <a:gd name="T5" fmla="*/ 1435 h 1451"/>
              <a:gd name="T6" fmla="*/ 16 w 4308"/>
              <a:gd name="T7" fmla="*/ 16 h 1451"/>
              <a:gd name="T8" fmla="*/ 4292 w 4308"/>
              <a:gd name="T9" fmla="*/ 16 h 1451"/>
              <a:gd name="T10" fmla="*/ 4308 w 4308"/>
              <a:gd name="T11" fmla="*/ 0 h 1451"/>
              <a:gd name="T12" fmla="*/ 0 w 4308"/>
              <a:gd name="T13" fmla="*/ 0 h 1451"/>
              <a:gd name="T14" fmla="*/ 0 w 4308"/>
              <a:gd name="T15" fmla="*/ 1451 h 1451"/>
              <a:gd name="T16" fmla="*/ 4308 w 4308"/>
              <a:gd name="T17" fmla="*/ 1451 h 1451"/>
              <a:gd name="T18" fmla="*/ 4308 w 4308"/>
              <a:gd name="T19" fmla="*/ 0 h 1451"/>
              <a:gd name="T20" fmla="*/ 4308 w 4308"/>
              <a:gd name="T21" fmla="*/ 0 h 1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08" h="1451">
                <a:moveTo>
                  <a:pt x="4292" y="16"/>
                </a:moveTo>
                <a:lnTo>
                  <a:pt x="4292" y="1435"/>
                </a:lnTo>
                <a:lnTo>
                  <a:pt x="16" y="1435"/>
                </a:lnTo>
                <a:lnTo>
                  <a:pt x="16" y="16"/>
                </a:lnTo>
                <a:lnTo>
                  <a:pt x="4292" y="16"/>
                </a:lnTo>
                <a:moveTo>
                  <a:pt x="4308" y="0"/>
                </a:moveTo>
                <a:lnTo>
                  <a:pt x="0" y="0"/>
                </a:lnTo>
                <a:lnTo>
                  <a:pt x="0" y="1451"/>
                </a:lnTo>
                <a:lnTo>
                  <a:pt x="4308" y="1451"/>
                </a:lnTo>
                <a:lnTo>
                  <a:pt x="4308" y="0"/>
                </a:lnTo>
                <a:lnTo>
                  <a:pt x="430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722850" y="1619986"/>
            <a:ext cx="13680000" cy="540000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399412" y="1591887"/>
            <a:ext cx="4321175" cy="539750"/>
          </a:xfrm>
          <a:custGeom>
            <a:avLst/>
            <a:gdLst>
              <a:gd name="T0" fmla="*/ 1276 w 1361"/>
              <a:gd name="T1" fmla="*/ 170 h 170"/>
              <a:gd name="T2" fmla="*/ 85 w 1361"/>
              <a:gd name="T3" fmla="*/ 170 h 170"/>
              <a:gd name="T4" fmla="*/ 0 w 1361"/>
              <a:gd name="T5" fmla="*/ 85 h 170"/>
              <a:gd name="T6" fmla="*/ 0 w 1361"/>
              <a:gd name="T7" fmla="*/ 85 h 170"/>
              <a:gd name="T8" fmla="*/ 85 w 1361"/>
              <a:gd name="T9" fmla="*/ 0 h 170"/>
              <a:gd name="T10" fmla="*/ 1276 w 1361"/>
              <a:gd name="T11" fmla="*/ 0 h 170"/>
              <a:gd name="T12" fmla="*/ 1361 w 1361"/>
              <a:gd name="T13" fmla="*/ 85 h 170"/>
              <a:gd name="T14" fmla="*/ 1361 w 1361"/>
              <a:gd name="T15" fmla="*/ 85 h 170"/>
              <a:gd name="T16" fmla="*/ 1276 w 1361"/>
              <a:gd name="T17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61" h="170">
                <a:moveTo>
                  <a:pt x="1276" y="170"/>
                </a:moveTo>
                <a:cubicBezTo>
                  <a:pt x="85" y="170"/>
                  <a:pt x="85" y="170"/>
                  <a:pt x="85" y="170"/>
                </a:cubicBezTo>
                <a:cubicBezTo>
                  <a:pt x="38" y="170"/>
                  <a:pt x="0" y="132"/>
                  <a:pt x="0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38"/>
                  <a:pt x="38" y="0"/>
                  <a:pt x="85" y="0"/>
                </a:cubicBezTo>
                <a:cubicBezTo>
                  <a:pt x="1276" y="0"/>
                  <a:pt x="1276" y="0"/>
                  <a:pt x="1276" y="0"/>
                </a:cubicBezTo>
                <a:cubicBezTo>
                  <a:pt x="1323" y="0"/>
                  <a:pt x="1361" y="38"/>
                  <a:pt x="1361" y="85"/>
                </a:cubicBezTo>
                <a:cubicBezTo>
                  <a:pt x="1361" y="85"/>
                  <a:pt x="1361" y="85"/>
                  <a:pt x="1361" y="85"/>
                </a:cubicBezTo>
                <a:cubicBezTo>
                  <a:pt x="1361" y="132"/>
                  <a:pt x="1323" y="170"/>
                  <a:pt x="1276" y="17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55" name="Freeform 66"/>
          <p:cNvSpPr>
            <a:spLocks/>
          </p:cNvSpPr>
          <p:nvPr/>
        </p:nvSpPr>
        <p:spPr bwMode="auto">
          <a:xfrm>
            <a:off x="1119514" y="3658039"/>
            <a:ext cx="6120000" cy="2603061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object 21"/>
          <p:cNvSpPr txBox="1"/>
          <p:nvPr/>
        </p:nvSpPr>
        <p:spPr>
          <a:xfrm>
            <a:off x="720000" y="8172000"/>
            <a:ext cx="288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b="1" dirty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</a:t>
            </a:r>
            <a:endParaRPr lang="en-US" altLang="ko-KR" b="1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119514" y="6890531"/>
            <a:ext cx="1150054" cy="366937"/>
            <a:chOff x="1080000" y="6797063"/>
            <a:chExt cx="1150054" cy="366937"/>
          </a:xfrm>
        </p:grpSpPr>
        <p:sp>
          <p:nvSpPr>
            <p:cNvPr id="136" name="object 21"/>
            <p:cNvSpPr txBox="1"/>
            <p:nvPr/>
          </p:nvSpPr>
          <p:spPr>
            <a:xfrm>
              <a:off x="1080000" y="6797063"/>
              <a:ext cx="1150054" cy="2543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매</a:t>
              </a:r>
              <a:r>
                <a:rPr lang="ko-KR" altLang="en-US" sz="1200" b="1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출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4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2059" name="Rectangle 69"/>
          <p:cNvSpPr>
            <a:spLocks noChangeArrowheads="1"/>
          </p:cNvSpPr>
          <p:nvPr/>
        </p:nvSpPr>
        <p:spPr bwMode="auto">
          <a:xfrm>
            <a:off x="12700939" y="3639930"/>
            <a:ext cx="1010365" cy="3494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74" name="그룹 173"/>
          <p:cNvGrpSpPr/>
          <p:nvPr/>
        </p:nvGrpSpPr>
        <p:grpSpPr>
          <a:xfrm>
            <a:off x="7949660" y="6833246"/>
            <a:ext cx="720000" cy="366937"/>
            <a:chOff x="1080000" y="6797063"/>
            <a:chExt cx="720000" cy="366937"/>
          </a:xfrm>
        </p:grpSpPr>
        <p:sp>
          <p:nvSpPr>
            <p:cNvPr id="175" name="object 21"/>
            <p:cNvSpPr txBox="1"/>
            <p:nvPr/>
          </p:nvSpPr>
          <p:spPr>
            <a:xfrm>
              <a:off x="1080000" y="6797063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영업이익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7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190" name="object 22"/>
          <p:cNvSpPr txBox="1"/>
          <p:nvPr/>
        </p:nvSpPr>
        <p:spPr>
          <a:xfrm>
            <a:off x="9828212" y="4980475"/>
            <a:ext cx="720000" cy="1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rPr>
              <a:t>000</a:t>
            </a:r>
            <a:endParaRPr lang="en-US" altLang="ko-KR" sz="1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 panose="0200060300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100000" y="8100000"/>
            <a:ext cx="2880000" cy="2880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전망</a:t>
            </a:r>
            <a:endParaRPr lang="en-US" altLang="ko-KR" b="1" spc="-15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9" name="object 21"/>
          <p:cNvSpPr txBox="1"/>
          <p:nvPr/>
        </p:nvSpPr>
        <p:spPr>
          <a:xfrm>
            <a:off x="720000" y="8589005"/>
            <a:ext cx="6120000" cy="13392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국내 건설경기 부진과 글로벌 철강 시황 둔화 영향이 지속되었으나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전분기 대비 생산량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판매량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매출이 모두 증가하며 실적 개선 흐름 지속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수익성 중심의 고부가 제품 판매 확대를 바탕으로 수출 판매 비중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50%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이상 수준 유지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2" name="object 21"/>
          <p:cNvSpPr txBox="1"/>
          <p:nvPr/>
        </p:nvSpPr>
        <p:spPr>
          <a:xfrm>
            <a:off x="7949660" y="8527150"/>
            <a:ext cx="6120000" cy="10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중동 사태 영향에 따른 유가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·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에너지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·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선임 상승으로 글로벌 철강 메이커들의 가격 인상 기조가 이어지고 있으며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국내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철강사들의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가격 인상 또한 시장에서 점진적으로 반영 중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선임 상승에 따른 수입산 가격 경쟁력 약화와 유럽 신규 세이프가드 및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CBAM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등 글로벌 무역 규제 강화 영향으로 주요 국가들의 철강 시황 또한 점진적인 회복세를 보일 것으로 전망됨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1" name="Freeform 67"/>
          <p:cNvSpPr>
            <a:spLocks/>
          </p:cNvSpPr>
          <p:nvPr/>
        </p:nvSpPr>
        <p:spPr bwMode="auto">
          <a:xfrm>
            <a:off x="5367471" y="3178230"/>
            <a:ext cx="1109529" cy="413023"/>
          </a:xfrm>
          <a:custGeom>
            <a:avLst/>
            <a:gdLst>
              <a:gd name="T0" fmla="*/ 653 w 653"/>
              <a:gd name="T1" fmla="*/ 172 h 180"/>
              <a:gd name="T2" fmla="*/ 653 w 653"/>
              <a:gd name="T3" fmla="*/ 2 h 180"/>
              <a:gd name="T4" fmla="*/ 653 w 653"/>
              <a:gd name="T5" fmla="*/ 0 h 180"/>
              <a:gd name="T6" fmla="*/ 651 w 653"/>
              <a:gd name="T7" fmla="*/ 0 h 180"/>
              <a:gd name="T8" fmla="*/ 2 w 653"/>
              <a:gd name="T9" fmla="*/ 0 h 180"/>
              <a:gd name="T10" fmla="*/ 0 w 653"/>
              <a:gd name="T11" fmla="*/ 0 h 180"/>
              <a:gd name="T12" fmla="*/ 0 w 653"/>
              <a:gd name="T13" fmla="*/ 2 h 180"/>
              <a:gd name="T14" fmla="*/ 0 w 653"/>
              <a:gd name="T1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3" h="180">
                <a:moveTo>
                  <a:pt x="653" y="172"/>
                </a:moveTo>
                <a:lnTo>
                  <a:pt x="653" y="2"/>
                </a:lnTo>
                <a:lnTo>
                  <a:pt x="653" y="0"/>
                </a:lnTo>
                <a:lnTo>
                  <a:pt x="651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180"/>
                </a:lnTo>
              </a:path>
            </a:pathLst>
          </a:custGeom>
          <a:noFill/>
          <a:ln w="6350" cap="flat">
            <a:solidFill>
              <a:srgbClr val="E6196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2" name="Rectangle 68"/>
          <p:cNvSpPr>
            <a:spLocks noChangeArrowheads="1"/>
          </p:cNvSpPr>
          <p:nvPr/>
        </p:nvSpPr>
        <p:spPr bwMode="auto">
          <a:xfrm>
            <a:off x="5542055" y="3141018"/>
            <a:ext cx="792000" cy="7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3" name="object 67"/>
          <p:cNvSpPr txBox="1"/>
          <p:nvPr/>
        </p:nvSpPr>
        <p:spPr>
          <a:xfrm>
            <a:off x="5488055" y="2871847"/>
            <a:ext cx="900000" cy="57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1300" b="1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QoQ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ctr"/>
            <a:r>
              <a:rPr lang="en-US" sz="17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+8.1</a:t>
            </a:r>
            <a:r>
              <a:rPr sz="13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%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3" name="Freeform 66"/>
          <p:cNvSpPr>
            <a:spLocks/>
          </p:cNvSpPr>
          <p:nvPr/>
        </p:nvSpPr>
        <p:spPr bwMode="auto">
          <a:xfrm>
            <a:off x="7927425" y="3636713"/>
            <a:ext cx="6120000" cy="2643556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3" name="그룹 62"/>
          <p:cNvGrpSpPr/>
          <p:nvPr/>
        </p:nvGrpSpPr>
        <p:grpSpPr>
          <a:xfrm>
            <a:off x="6611520" y="1733482"/>
            <a:ext cx="333375" cy="260350"/>
            <a:chOff x="1601788" y="3287713"/>
            <a:chExt cx="333375" cy="260350"/>
          </a:xfrm>
          <a:solidFill>
            <a:schemeClr val="bg1"/>
          </a:solidFill>
        </p:grpSpPr>
        <p:sp>
          <p:nvSpPr>
            <p:cNvPr id="64" name="Freeform 68"/>
            <p:cNvSpPr>
              <a:spLocks noEditPoints="1"/>
            </p:cNvSpPr>
            <p:nvPr/>
          </p:nvSpPr>
          <p:spPr bwMode="auto">
            <a:xfrm>
              <a:off x="1601788" y="3287713"/>
              <a:ext cx="260350" cy="260350"/>
            </a:xfrm>
            <a:custGeom>
              <a:avLst/>
              <a:gdLst>
                <a:gd name="T0" fmla="*/ 41 w 82"/>
                <a:gd name="T1" fmla="*/ 6 h 82"/>
                <a:gd name="T2" fmla="*/ 5 w 82"/>
                <a:gd name="T3" fmla="*/ 41 h 82"/>
                <a:gd name="T4" fmla="*/ 41 w 82"/>
                <a:gd name="T5" fmla="*/ 77 h 82"/>
                <a:gd name="T6" fmla="*/ 77 w 82"/>
                <a:gd name="T7" fmla="*/ 41 h 82"/>
                <a:gd name="T8" fmla="*/ 41 w 82"/>
                <a:gd name="T9" fmla="*/ 6 h 82"/>
                <a:gd name="T10" fmla="*/ 41 w 82"/>
                <a:gd name="T11" fmla="*/ 82 h 82"/>
                <a:gd name="T12" fmla="*/ 0 w 82"/>
                <a:gd name="T13" fmla="*/ 41 h 82"/>
                <a:gd name="T14" fmla="*/ 41 w 82"/>
                <a:gd name="T15" fmla="*/ 0 h 82"/>
                <a:gd name="T16" fmla="*/ 82 w 82"/>
                <a:gd name="T17" fmla="*/ 41 h 82"/>
                <a:gd name="T18" fmla="*/ 41 w 82"/>
                <a:gd name="T1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41" y="6"/>
                  </a:moveTo>
                  <a:cubicBezTo>
                    <a:pt x="21" y="6"/>
                    <a:pt x="5" y="22"/>
                    <a:pt x="5" y="41"/>
                  </a:cubicBezTo>
                  <a:cubicBezTo>
                    <a:pt x="5" y="61"/>
                    <a:pt x="21" y="77"/>
                    <a:pt x="41" y="77"/>
                  </a:cubicBezTo>
                  <a:cubicBezTo>
                    <a:pt x="61" y="77"/>
                    <a:pt x="77" y="61"/>
                    <a:pt x="77" y="41"/>
                  </a:cubicBezTo>
                  <a:cubicBezTo>
                    <a:pt x="77" y="22"/>
                    <a:pt x="61" y="6"/>
                    <a:pt x="41" y="6"/>
                  </a:cubicBezTo>
                  <a:moveTo>
                    <a:pt x="41" y="82"/>
                  </a:moveTo>
                  <a:cubicBezTo>
                    <a:pt x="18" y="82"/>
                    <a:pt x="0" y="64"/>
                    <a:pt x="0" y="41"/>
                  </a:cubicBezTo>
                  <a:cubicBezTo>
                    <a:pt x="0" y="19"/>
                    <a:pt x="18" y="0"/>
                    <a:pt x="41" y="0"/>
                  </a:cubicBezTo>
                  <a:cubicBezTo>
                    <a:pt x="63" y="0"/>
                    <a:pt x="82" y="19"/>
                    <a:pt x="82" y="41"/>
                  </a:cubicBezTo>
                  <a:cubicBezTo>
                    <a:pt x="82" y="64"/>
                    <a:pt x="63" y="82"/>
                    <a:pt x="41" y="8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69"/>
            <p:cNvSpPr>
              <a:spLocks noEditPoints="1"/>
            </p:cNvSpPr>
            <p:nvPr/>
          </p:nvSpPr>
          <p:spPr bwMode="auto">
            <a:xfrm>
              <a:off x="1639888" y="3328988"/>
              <a:ext cx="184150" cy="180975"/>
            </a:xfrm>
            <a:custGeom>
              <a:avLst/>
              <a:gdLst>
                <a:gd name="T0" fmla="*/ 29 w 58"/>
                <a:gd name="T1" fmla="*/ 5 h 57"/>
                <a:gd name="T2" fmla="*/ 5 w 58"/>
                <a:gd name="T3" fmla="*/ 28 h 57"/>
                <a:gd name="T4" fmla="*/ 29 w 58"/>
                <a:gd name="T5" fmla="*/ 52 h 57"/>
                <a:gd name="T6" fmla="*/ 52 w 58"/>
                <a:gd name="T7" fmla="*/ 28 h 57"/>
                <a:gd name="T8" fmla="*/ 29 w 58"/>
                <a:gd name="T9" fmla="*/ 5 h 57"/>
                <a:gd name="T10" fmla="*/ 29 w 58"/>
                <a:gd name="T11" fmla="*/ 57 h 57"/>
                <a:gd name="T12" fmla="*/ 0 w 58"/>
                <a:gd name="T13" fmla="*/ 28 h 57"/>
                <a:gd name="T14" fmla="*/ 29 w 58"/>
                <a:gd name="T15" fmla="*/ 0 h 57"/>
                <a:gd name="T16" fmla="*/ 58 w 58"/>
                <a:gd name="T17" fmla="*/ 28 h 57"/>
                <a:gd name="T18" fmla="*/ 29 w 58"/>
                <a:gd name="T1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7">
                  <a:moveTo>
                    <a:pt x="29" y="5"/>
                  </a:moveTo>
                  <a:cubicBezTo>
                    <a:pt x="16" y="5"/>
                    <a:pt x="5" y="15"/>
                    <a:pt x="5" y="28"/>
                  </a:cubicBezTo>
                  <a:cubicBezTo>
                    <a:pt x="5" y="41"/>
                    <a:pt x="16" y="52"/>
                    <a:pt x="29" y="52"/>
                  </a:cubicBezTo>
                  <a:cubicBezTo>
                    <a:pt x="42" y="52"/>
                    <a:pt x="52" y="41"/>
                    <a:pt x="52" y="28"/>
                  </a:cubicBezTo>
                  <a:cubicBezTo>
                    <a:pt x="52" y="15"/>
                    <a:pt x="42" y="5"/>
                    <a:pt x="29" y="5"/>
                  </a:cubicBezTo>
                  <a:moveTo>
                    <a:pt x="29" y="57"/>
                  </a:moveTo>
                  <a:cubicBezTo>
                    <a:pt x="13" y="57"/>
                    <a:pt x="0" y="44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8" y="12"/>
                    <a:pt x="58" y="28"/>
                  </a:cubicBezTo>
                  <a:cubicBezTo>
                    <a:pt x="58" y="44"/>
                    <a:pt x="45" y="57"/>
                    <a:pt x="29" y="5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70"/>
            <p:cNvSpPr>
              <a:spLocks noEditPoints="1"/>
            </p:cNvSpPr>
            <p:nvPr/>
          </p:nvSpPr>
          <p:spPr bwMode="auto">
            <a:xfrm>
              <a:off x="1677988" y="3363913"/>
              <a:ext cx="107950" cy="107950"/>
            </a:xfrm>
            <a:custGeom>
              <a:avLst/>
              <a:gdLst>
                <a:gd name="T0" fmla="*/ 17 w 34"/>
                <a:gd name="T1" fmla="*/ 6 h 34"/>
                <a:gd name="T2" fmla="*/ 5 w 34"/>
                <a:gd name="T3" fmla="*/ 17 h 34"/>
                <a:gd name="T4" fmla="*/ 17 w 34"/>
                <a:gd name="T5" fmla="*/ 29 h 34"/>
                <a:gd name="T6" fmla="*/ 28 w 34"/>
                <a:gd name="T7" fmla="*/ 17 h 34"/>
                <a:gd name="T8" fmla="*/ 17 w 34"/>
                <a:gd name="T9" fmla="*/ 6 h 34"/>
                <a:gd name="T10" fmla="*/ 17 w 34"/>
                <a:gd name="T11" fmla="*/ 34 h 34"/>
                <a:gd name="T12" fmla="*/ 0 w 34"/>
                <a:gd name="T13" fmla="*/ 17 h 34"/>
                <a:gd name="T14" fmla="*/ 17 w 34"/>
                <a:gd name="T15" fmla="*/ 0 h 34"/>
                <a:gd name="T16" fmla="*/ 34 w 34"/>
                <a:gd name="T17" fmla="*/ 17 h 34"/>
                <a:gd name="T18" fmla="*/ 17 w 34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6"/>
                  </a:moveTo>
                  <a:cubicBezTo>
                    <a:pt x="10" y="6"/>
                    <a:pt x="5" y="11"/>
                    <a:pt x="5" y="17"/>
                  </a:cubicBezTo>
                  <a:cubicBezTo>
                    <a:pt x="5" y="24"/>
                    <a:pt x="10" y="29"/>
                    <a:pt x="17" y="29"/>
                  </a:cubicBezTo>
                  <a:cubicBezTo>
                    <a:pt x="23" y="29"/>
                    <a:pt x="28" y="24"/>
                    <a:pt x="28" y="17"/>
                  </a:cubicBezTo>
                  <a:cubicBezTo>
                    <a:pt x="28" y="11"/>
                    <a:pt x="23" y="6"/>
                    <a:pt x="17" y="6"/>
                  </a:cubicBezTo>
                  <a:moveTo>
                    <a:pt x="17" y="34"/>
                  </a:moveTo>
                  <a:cubicBezTo>
                    <a:pt x="8" y="34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auto">
            <a:xfrm>
              <a:off x="1731963" y="3532188"/>
              <a:ext cx="203200" cy="15875"/>
            </a:xfrm>
            <a:custGeom>
              <a:avLst/>
              <a:gdLst>
                <a:gd name="T0" fmla="*/ 64 w 64"/>
                <a:gd name="T1" fmla="*/ 3 h 5"/>
                <a:gd name="T2" fmla="*/ 61 w 64"/>
                <a:gd name="T3" fmla="*/ 5 h 5"/>
                <a:gd name="T4" fmla="*/ 2 w 64"/>
                <a:gd name="T5" fmla="*/ 5 h 5"/>
                <a:gd name="T6" fmla="*/ 0 w 64"/>
                <a:gd name="T7" fmla="*/ 3 h 5"/>
                <a:gd name="T8" fmla="*/ 2 w 64"/>
                <a:gd name="T9" fmla="*/ 0 h 5"/>
                <a:gd name="T10" fmla="*/ 61 w 64"/>
                <a:gd name="T11" fmla="*/ 0 h 5"/>
                <a:gd name="T12" fmla="*/ 64 w 64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5">
                  <a:moveTo>
                    <a:pt x="64" y="3"/>
                  </a:moveTo>
                  <a:cubicBezTo>
                    <a:pt x="64" y="4"/>
                    <a:pt x="62" y="5"/>
                    <a:pt x="6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2" y="0"/>
                    <a:pt x="64" y="1"/>
                    <a:pt x="64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8" name="object 16"/>
          <p:cNvSpPr txBox="1"/>
          <p:nvPr/>
        </p:nvSpPr>
        <p:spPr>
          <a:xfrm>
            <a:off x="5581650" y="1669744"/>
            <a:ext cx="3600000" cy="4453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0000" algn="ctr">
              <a:lnSpc>
                <a:spcPct val="100000"/>
              </a:lnSpc>
            </a:pPr>
            <a:r>
              <a:rPr lang="ko-KR" altLang="en-US" sz="2300" spc="-20" dirty="0" err="1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철강부문</a:t>
            </a:r>
            <a:endParaRPr sz="23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aphicFrame>
        <p:nvGraphicFramePr>
          <p:cNvPr id="69" name="차트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311408"/>
              </p:ext>
            </p:extLst>
          </p:nvPr>
        </p:nvGraphicFramePr>
        <p:xfrm>
          <a:off x="1287273" y="3612532"/>
          <a:ext cx="5892306" cy="3525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0" name="차트 6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4012593"/>
              </p:ext>
            </p:extLst>
          </p:nvPr>
        </p:nvGraphicFramePr>
        <p:xfrm>
          <a:off x="1293840" y="3967480"/>
          <a:ext cx="5895835" cy="2667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3" name="차트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561667"/>
              </p:ext>
            </p:extLst>
          </p:nvPr>
        </p:nvGraphicFramePr>
        <p:xfrm>
          <a:off x="8309660" y="3413592"/>
          <a:ext cx="5485209" cy="3630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4316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5987488" y="3658039"/>
            <a:ext cx="1008000" cy="3492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사업부문별 실적</a:t>
            </a: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b="1" spc="-8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b="1" spc="-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7956000"/>
            <a:ext cx="15120000" cy="20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560000" y="7956000"/>
            <a:ext cx="6840000" cy="20160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196C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7566025" y="7816850"/>
            <a:ext cx="6838950" cy="2303463"/>
          </a:xfrm>
          <a:custGeom>
            <a:avLst/>
            <a:gdLst>
              <a:gd name="T0" fmla="*/ 4292 w 4308"/>
              <a:gd name="T1" fmla="*/ 16 h 1451"/>
              <a:gd name="T2" fmla="*/ 4292 w 4308"/>
              <a:gd name="T3" fmla="*/ 1435 h 1451"/>
              <a:gd name="T4" fmla="*/ 16 w 4308"/>
              <a:gd name="T5" fmla="*/ 1435 h 1451"/>
              <a:gd name="T6" fmla="*/ 16 w 4308"/>
              <a:gd name="T7" fmla="*/ 16 h 1451"/>
              <a:gd name="T8" fmla="*/ 4292 w 4308"/>
              <a:gd name="T9" fmla="*/ 16 h 1451"/>
              <a:gd name="T10" fmla="*/ 4308 w 4308"/>
              <a:gd name="T11" fmla="*/ 0 h 1451"/>
              <a:gd name="T12" fmla="*/ 0 w 4308"/>
              <a:gd name="T13" fmla="*/ 0 h 1451"/>
              <a:gd name="T14" fmla="*/ 0 w 4308"/>
              <a:gd name="T15" fmla="*/ 1451 h 1451"/>
              <a:gd name="T16" fmla="*/ 4308 w 4308"/>
              <a:gd name="T17" fmla="*/ 1451 h 1451"/>
              <a:gd name="T18" fmla="*/ 4308 w 4308"/>
              <a:gd name="T19" fmla="*/ 0 h 1451"/>
              <a:gd name="T20" fmla="*/ 4308 w 4308"/>
              <a:gd name="T21" fmla="*/ 0 h 1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08" h="1451">
                <a:moveTo>
                  <a:pt x="4292" y="16"/>
                </a:moveTo>
                <a:lnTo>
                  <a:pt x="4292" y="1435"/>
                </a:lnTo>
                <a:lnTo>
                  <a:pt x="16" y="1435"/>
                </a:lnTo>
                <a:lnTo>
                  <a:pt x="16" y="16"/>
                </a:lnTo>
                <a:lnTo>
                  <a:pt x="4292" y="16"/>
                </a:lnTo>
                <a:moveTo>
                  <a:pt x="4308" y="0"/>
                </a:moveTo>
                <a:lnTo>
                  <a:pt x="0" y="0"/>
                </a:lnTo>
                <a:lnTo>
                  <a:pt x="0" y="1451"/>
                </a:lnTo>
                <a:lnTo>
                  <a:pt x="4308" y="1451"/>
                </a:lnTo>
                <a:lnTo>
                  <a:pt x="4308" y="0"/>
                </a:lnTo>
                <a:lnTo>
                  <a:pt x="430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722850" y="1619986"/>
            <a:ext cx="13680000" cy="540000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403850" y="1619250"/>
            <a:ext cx="4321175" cy="539750"/>
          </a:xfrm>
          <a:custGeom>
            <a:avLst/>
            <a:gdLst>
              <a:gd name="T0" fmla="*/ 1276 w 1361"/>
              <a:gd name="T1" fmla="*/ 170 h 170"/>
              <a:gd name="T2" fmla="*/ 85 w 1361"/>
              <a:gd name="T3" fmla="*/ 170 h 170"/>
              <a:gd name="T4" fmla="*/ 0 w 1361"/>
              <a:gd name="T5" fmla="*/ 85 h 170"/>
              <a:gd name="T6" fmla="*/ 0 w 1361"/>
              <a:gd name="T7" fmla="*/ 85 h 170"/>
              <a:gd name="T8" fmla="*/ 85 w 1361"/>
              <a:gd name="T9" fmla="*/ 0 h 170"/>
              <a:gd name="T10" fmla="*/ 1276 w 1361"/>
              <a:gd name="T11" fmla="*/ 0 h 170"/>
              <a:gd name="T12" fmla="*/ 1361 w 1361"/>
              <a:gd name="T13" fmla="*/ 85 h 170"/>
              <a:gd name="T14" fmla="*/ 1361 w 1361"/>
              <a:gd name="T15" fmla="*/ 85 h 170"/>
              <a:gd name="T16" fmla="*/ 1276 w 1361"/>
              <a:gd name="T17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61" h="170">
                <a:moveTo>
                  <a:pt x="1276" y="170"/>
                </a:moveTo>
                <a:cubicBezTo>
                  <a:pt x="85" y="170"/>
                  <a:pt x="85" y="170"/>
                  <a:pt x="85" y="170"/>
                </a:cubicBezTo>
                <a:cubicBezTo>
                  <a:pt x="38" y="170"/>
                  <a:pt x="0" y="132"/>
                  <a:pt x="0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38"/>
                  <a:pt x="38" y="0"/>
                  <a:pt x="85" y="0"/>
                </a:cubicBezTo>
                <a:cubicBezTo>
                  <a:pt x="1276" y="0"/>
                  <a:pt x="1276" y="0"/>
                  <a:pt x="1276" y="0"/>
                </a:cubicBezTo>
                <a:cubicBezTo>
                  <a:pt x="1323" y="0"/>
                  <a:pt x="1361" y="38"/>
                  <a:pt x="1361" y="85"/>
                </a:cubicBezTo>
                <a:cubicBezTo>
                  <a:pt x="1361" y="85"/>
                  <a:pt x="1361" y="85"/>
                  <a:pt x="1361" y="85"/>
                </a:cubicBezTo>
                <a:cubicBezTo>
                  <a:pt x="1361" y="132"/>
                  <a:pt x="1323" y="170"/>
                  <a:pt x="1276" y="17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5562618" y="1699288"/>
            <a:ext cx="3600000" cy="432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0000" algn="ctr">
              <a:lnSpc>
                <a:spcPct val="100000"/>
              </a:lnSpc>
            </a:pPr>
            <a:r>
              <a:rPr lang="ko-KR" altLang="en-US" sz="2300" spc="-2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전자결제부문</a:t>
            </a:r>
            <a:endParaRPr sz="23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055" name="Freeform 66"/>
          <p:cNvSpPr>
            <a:spLocks/>
          </p:cNvSpPr>
          <p:nvPr/>
        </p:nvSpPr>
        <p:spPr bwMode="auto">
          <a:xfrm>
            <a:off x="1119514" y="3658039"/>
            <a:ext cx="6120000" cy="3036449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object 21"/>
          <p:cNvSpPr txBox="1"/>
          <p:nvPr/>
        </p:nvSpPr>
        <p:spPr>
          <a:xfrm>
            <a:off x="720000" y="8172000"/>
            <a:ext cx="288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1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</a:t>
            </a:r>
            <a:endParaRPr lang="en-US" altLang="ko-KR" b="1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080000" y="6797063"/>
            <a:ext cx="1150054" cy="366937"/>
            <a:chOff x="1080000" y="6797063"/>
            <a:chExt cx="1150054" cy="366937"/>
          </a:xfrm>
        </p:grpSpPr>
        <p:sp>
          <p:nvSpPr>
            <p:cNvPr id="136" name="object 21"/>
            <p:cNvSpPr txBox="1"/>
            <p:nvPr/>
          </p:nvSpPr>
          <p:spPr>
            <a:xfrm>
              <a:off x="1080000" y="6797063"/>
              <a:ext cx="1150054" cy="2543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매</a:t>
              </a:r>
              <a:r>
                <a:rPr lang="ko-KR" altLang="en-US" sz="1200" b="1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출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4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2059" name="Rectangle 69"/>
          <p:cNvSpPr>
            <a:spLocks noChangeArrowheads="1"/>
          </p:cNvSpPr>
          <p:nvPr/>
        </p:nvSpPr>
        <p:spPr bwMode="auto">
          <a:xfrm>
            <a:off x="12700939" y="3639930"/>
            <a:ext cx="1010365" cy="3494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74" name="그룹 173"/>
          <p:cNvGrpSpPr/>
          <p:nvPr/>
        </p:nvGrpSpPr>
        <p:grpSpPr>
          <a:xfrm>
            <a:off x="7920000" y="6797063"/>
            <a:ext cx="720000" cy="366937"/>
            <a:chOff x="1080000" y="6797063"/>
            <a:chExt cx="720000" cy="366937"/>
          </a:xfrm>
        </p:grpSpPr>
        <p:sp>
          <p:nvSpPr>
            <p:cNvPr id="175" name="object 21"/>
            <p:cNvSpPr txBox="1"/>
            <p:nvPr/>
          </p:nvSpPr>
          <p:spPr>
            <a:xfrm>
              <a:off x="1080000" y="6797063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영업이익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7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190" name="object 22"/>
          <p:cNvSpPr txBox="1"/>
          <p:nvPr/>
        </p:nvSpPr>
        <p:spPr>
          <a:xfrm>
            <a:off x="9828212" y="4980475"/>
            <a:ext cx="720000" cy="1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rPr>
              <a:t>000</a:t>
            </a:r>
            <a:endParaRPr lang="en-US" altLang="ko-KR" sz="1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 panose="0200060300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100000" y="8100000"/>
            <a:ext cx="2880000" cy="2880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전망</a:t>
            </a:r>
            <a:endParaRPr lang="en-US" altLang="ko-KR" b="1" spc="-15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9" name="object 21"/>
          <p:cNvSpPr txBox="1"/>
          <p:nvPr/>
        </p:nvSpPr>
        <p:spPr>
          <a:xfrm>
            <a:off x="720000" y="8589005"/>
            <a:ext cx="6120000" cy="13392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주요 대형 가맹점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거래액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확대 영향으로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거래액은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전년 동기 대비 약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20%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증가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애플코리아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우아한형제들 등 상위 가맹점 거래 증가와 대기업 외국환 송금 신규 거래 발생이 실적 개선에 기여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2025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3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이후 이어진 거래 정상화 흐름이 지속되며 전반적인 사업 안정성 회복세 유지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2" name="object 21"/>
          <p:cNvSpPr txBox="1"/>
          <p:nvPr/>
        </p:nvSpPr>
        <p:spPr>
          <a:xfrm>
            <a:off x="8087300" y="8591222"/>
            <a:ext cx="6120000" cy="10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전반적인 거래 회복 흐름은 지속될 것으로 전망되나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일부 상위 가맹점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거래액은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대비 다소 둔화될 것으로 예상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다만 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1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실적이 전년 동기 및 내부 계획을 상회한 만큼</a:t>
            </a:r>
            <a:r>
              <a:rPr lang="en-US" altLang="ko-KR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2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역시 전년 동기 및 계획 대비 양호한 실적 흐름이 이어질 것으로 기대됨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1" name="Freeform 67"/>
          <p:cNvSpPr>
            <a:spLocks/>
          </p:cNvSpPr>
          <p:nvPr/>
        </p:nvSpPr>
        <p:spPr bwMode="auto">
          <a:xfrm>
            <a:off x="5367471" y="3178231"/>
            <a:ext cx="1109529" cy="478822"/>
          </a:xfrm>
          <a:custGeom>
            <a:avLst/>
            <a:gdLst>
              <a:gd name="T0" fmla="*/ 653 w 653"/>
              <a:gd name="T1" fmla="*/ 172 h 180"/>
              <a:gd name="T2" fmla="*/ 653 w 653"/>
              <a:gd name="T3" fmla="*/ 2 h 180"/>
              <a:gd name="T4" fmla="*/ 653 w 653"/>
              <a:gd name="T5" fmla="*/ 0 h 180"/>
              <a:gd name="T6" fmla="*/ 651 w 653"/>
              <a:gd name="T7" fmla="*/ 0 h 180"/>
              <a:gd name="T8" fmla="*/ 2 w 653"/>
              <a:gd name="T9" fmla="*/ 0 h 180"/>
              <a:gd name="T10" fmla="*/ 0 w 653"/>
              <a:gd name="T11" fmla="*/ 0 h 180"/>
              <a:gd name="T12" fmla="*/ 0 w 653"/>
              <a:gd name="T13" fmla="*/ 2 h 180"/>
              <a:gd name="T14" fmla="*/ 0 w 653"/>
              <a:gd name="T1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3" h="180">
                <a:moveTo>
                  <a:pt x="653" y="172"/>
                </a:moveTo>
                <a:lnTo>
                  <a:pt x="653" y="2"/>
                </a:lnTo>
                <a:lnTo>
                  <a:pt x="653" y="0"/>
                </a:lnTo>
                <a:lnTo>
                  <a:pt x="651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180"/>
                </a:lnTo>
              </a:path>
            </a:pathLst>
          </a:custGeom>
          <a:noFill/>
          <a:ln w="6350" cap="flat">
            <a:solidFill>
              <a:srgbClr val="E6196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2" name="Rectangle 68"/>
          <p:cNvSpPr>
            <a:spLocks noChangeArrowheads="1"/>
          </p:cNvSpPr>
          <p:nvPr/>
        </p:nvSpPr>
        <p:spPr bwMode="auto">
          <a:xfrm>
            <a:off x="5542055" y="3141018"/>
            <a:ext cx="792000" cy="7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3" name="object 67"/>
          <p:cNvSpPr txBox="1"/>
          <p:nvPr/>
        </p:nvSpPr>
        <p:spPr>
          <a:xfrm>
            <a:off x="5488055" y="2871847"/>
            <a:ext cx="900000" cy="57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1300" b="1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QoQ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ctr"/>
            <a:r>
              <a:rPr lang="en-US" sz="17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+13.1</a:t>
            </a:r>
            <a:r>
              <a:rPr sz="13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%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3" name="Freeform 66"/>
          <p:cNvSpPr>
            <a:spLocks/>
          </p:cNvSpPr>
          <p:nvPr/>
        </p:nvSpPr>
        <p:spPr bwMode="auto">
          <a:xfrm>
            <a:off x="7927425" y="3636712"/>
            <a:ext cx="6120000" cy="3036449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7" name="그룹 66"/>
          <p:cNvGrpSpPr/>
          <p:nvPr/>
        </p:nvGrpSpPr>
        <p:grpSpPr>
          <a:xfrm>
            <a:off x="6310312" y="1762556"/>
            <a:ext cx="333375" cy="254000"/>
            <a:chOff x="5991225" y="3290888"/>
            <a:chExt cx="333375" cy="254000"/>
          </a:xfrm>
          <a:solidFill>
            <a:schemeClr val="bg1"/>
          </a:solidFill>
        </p:grpSpPr>
        <p:sp>
          <p:nvSpPr>
            <p:cNvPr id="68" name="Freeform 56"/>
            <p:cNvSpPr>
              <a:spLocks noEditPoints="1"/>
            </p:cNvSpPr>
            <p:nvPr/>
          </p:nvSpPr>
          <p:spPr bwMode="auto">
            <a:xfrm>
              <a:off x="5991225" y="3290888"/>
              <a:ext cx="333375" cy="254000"/>
            </a:xfrm>
            <a:custGeom>
              <a:avLst/>
              <a:gdLst>
                <a:gd name="T0" fmla="*/ 97 w 105"/>
                <a:gd name="T1" fmla="*/ 75 h 80"/>
                <a:gd name="T2" fmla="*/ 8 w 105"/>
                <a:gd name="T3" fmla="*/ 75 h 80"/>
                <a:gd name="T4" fmla="*/ 6 w 105"/>
                <a:gd name="T5" fmla="*/ 72 h 80"/>
                <a:gd name="T6" fmla="*/ 6 w 105"/>
                <a:gd name="T7" fmla="*/ 27 h 80"/>
                <a:gd name="T8" fmla="*/ 100 w 105"/>
                <a:gd name="T9" fmla="*/ 27 h 80"/>
                <a:gd name="T10" fmla="*/ 100 w 105"/>
                <a:gd name="T11" fmla="*/ 72 h 80"/>
                <a:gd name="T12" fmla="*/ 97 w 105"/>
                <a:gd name="T13" fmla="*/ 75 h 80"/>
                <a:gd name="T14" fmla="*/ 8 w 105"/>
                <a:gd name="T15" fmla="*/ 6 h 80"/>
                <a:gd name="T16" fmla="*/ 97 w 105"/>
                <a:gd name="T17" fmla="*/ 6 h 80"/>
                <a:gd name="T18" fmla="*/ 100 w 105"/>
                <a:gd name="T19" fmla="*/ 8 h 80"/>
                <a:gd name="T20" fmla="*/ 100 w 105"/>
                <a:gd name="T21" fmla="*/ 21 h 80"/>
                <a:gd name="T22" fmla="*/ 6 w 105"/>
                <a:gd name="T23" fmla="*/ 21 h 80"/>
                <a:gd name="T24" fmla="*/ 6 w 105"/>
                <a:gd name="T25" fmla="*/ 8 h 80"/>
                <a:gd name="T26" fmla="*/ 8 w 105"/>
                <a:gd name="T27" fmla="*/ 6 h 80"/>
                <a:gd name="T28" fmla="*/ 97 w 105"/>
                <a:gd name="T29" fmla="*/ 0 h 80"/>
                <a:gd name="T30" fmla="*/ 8 w 105"/>
                <a:gd name="T31" fmla="*/ 0 h 80"/>
                <a:gd name="T32" fmla="*/ 0 w 105"/>
                <a:gd name="T33" fmla="*/ 8 h 80"/>
                <a:gd name="T34" fmla="*/ 0 w 105"/>
                <a:gd name="T35" fmla="*/ 72 h 80"/>
                <a:gd name="T36" fmla="*/ 8 w 105"/>
                <a:gd name="T37" fmla="*/ 80 h 80"/>
                <a:gd name="T38" fmla="*/ 97 w 105"/>
                <a:gd name="T39" fmla="*/ 80 h 80"/>
                <a:gd name="T40" fmla="*/ 105 w 105"/>
                <a:gd name="T41" fmla="*/ 72 h 80"/>
                <a:gd name="T42" fmla="*/ 105 w 105"/>
                <a:gd name="T43" fmla="*/ 8 h 80"/>
                <a:gd name="T44" fmla="*/ 97 w 105"/>
                <a:gd name="T4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" h="80">
                  <a:moveTo>
                    <a:pt x="97" y="75"/>
                  </a:moveTo>
                  <a:cubicBezTo>
                    <a:pt x="8" y="75"/>
                    <a:pt x="8" y="75"/>
                    <a:pt x="8" y="75"/>
                  </a:cubicBezTo>
                  <a:cubicBezTo>
                    <a:pt x="7" y="75"/>
                    <a:pt x="6" y="74"/>
                    <a:pt x="6" y="72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72"/>
                    <a:pt x="100" y="72"/>
                    <a:pt x="100" y="72"/>
                  </a:cubicBezTo>
                  <a:cubicBezTo>
                    <a:pt x="100" y="74"/>
                    <a:pt x="98" y="75"/>
                    <a:pt x="97" y="75"/>
                  </a:cubicBezTo>
                  <a:moveTo>
                    <a:pt x="8" y="6"/>
                  </a:moveTo>
                  <a:cubicBezTo>
                    <a:pt x="97" y="6"/>
                    <a:pt x="97" y="6"/>
                    <a:pt x="97" y="6"/>
                  </a:cubicBezTo>
                  <a:cubicBezTo>
                    <a:pt x="98" y="6"/>
                    <a:pt x="100" y="7"/>
                    <a:pt x="100" y="8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7" y="6"/>
                    <a:pt x="8" y="6"/>
                  </a:cubicBezTo>
                  <a:moveTo>
                    <a:pt x="97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7"/>
                    <a:pt x="4" y="80"/>
                    <a:pt x="8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102" y="80"/>
                    <a:pt x="105" y="77"/>
                    <a:pt x="105" y="72"/>
                  </a:cubicBezTo>
                  <a:cubicBezTo>
                    <a:pt x="105" y="8"/>
                    <a:pt x="105" y="8"/>
                    <a:pt x="105" y="8"/>
                  </a:cubicBezTo>
                  <a:cubicBezTo>
                    <a:pt x="105" y="4"/>
                    <a:pt x="102" y="0"/>
                    <a:pt x="9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Oval 57"/>
            <p:cNvSpPr>
              <a:spLocks noChangeArrowheads="1"/>
            </p:cNvSpPr>
            <p:nvPr/>
          </p:nvSpPr>
          <p:spPr bwMode="auto">
            <a:xfrm>
              <a:off x="6026150" y="3322638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Oval 58"/>
            <p:cNvSpPr>
              <a:spLocks noChangeArrowheads="1"/>
            </p:cNvSpPr>
            <p:nvPr/>
          </p:nvSpPr>
          <p:spPr bwMode="auto">
            <a:xfrm>
              <a:off x="6057900" y="3322638"/>
              <a:ext cx="25400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Oval 59"/>
            <p:cNvSpPr>
              <a:spLocks noChangeArrowheads="1"/>
            </p:cNvSpPr>
            <p:nvPr/>
          </p:nvSpPr>
          <p:spPr bwMode="auto">
            <a:xfrm>
              <a:off x="6092825" y="3322638"/>
              <a:ext cx="25400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60"/>
            <p:cNvSpPr>
              <a:spLocks noEditPoints="1"/>
            </p:cNvSpPr>
            <p:nvPr/>
          </p:nvSpPr>
          <p:spPr bwMode="auto">
            <a:xfrm>
              <a:off x="6105525" y="3389313"/>
              <a:ext cx="104775" cy="120650"/>
            </a:xfrm>
            <a:custGeom>
              <a:avLst/>
              <a:gdLst>
                <a:gd name="T0" fmla="*/ 28 w 33"/>
                <a:gd name="T1" fmla="*/ 33 h 38"/>
                <a:gd name="T2" fmla="*/ 5 w 33"/>
                <a:gd name="T3" fmla="*/ 33 h 38"/>
                <a:gd name="T4" fmla="*/ 5 w 33"/>
                <a:gd name="T5" fmla="*/ 15 h 38"/>
                <a:gd name="T6" fmla="*/ 28 w 33"/>
                <a:gd name="T7" fmla="*/ 15 h 38"/>
                <a:gd name="T8" fmla="*/ 28 w 33"/>
                <a:gd name="T9" fmla="*/ 33 h 38"/>
                <a:gd name="T10" fmla="*/ 17 w 33"/>
                <a:gd name="T11" fmla="*/ 5 h 38"/>
                <a:gd name="T12" fmla="*/ 23 w 33"/>
                <a:gd name="T13" fmla="*/ 11 h 38"/>
                <a:gd name="T14" fmla="*/ 10 w 33"/>
                <a:gd name="T15" fmla="*/ 11 h 38"/>
                <a:gd name="T16" fmla="*/ 17 w 33"/>
                <a:gd name="T17" fmla="*/ 5 h 38"/>
                <a:gd name="T18" fmla="*/ 29 w 33"/>
                <a:gd name="T19" fmla="*/ 11 h 38"/>
                <a:gd name="T20" fmla="*/ 28 w 33"/>
                <a:gd name="T21" fmla="*/ 11 h 38"/>
                <a:gd name="T22" fmla="*/ 17 w 33"/>
                <a:gd name="T23" fmla="*/ 0 h 38"/>
                <a:gd name="T24" fmla="*/ 5 w 33"/>
                <a:gd name="T25" fmla="*/ 11 h 38"/>
                <a:gd name="T26" fmla="*/ 4 w 33"/>
                <a:gd name="T27" fmla="*/ 11 h 38"/>
                <a:gd name="T28" fmla="*/ 0 w 33"/>
                <a:gd name="T29" fmla="*/ 15 h 38"/>
                <a:gd name="T30" fmla="*/ 0 w 33"/>
                <a:gd name="T31" fmla="*/ 34 h 38"/>
                <a:gd name="T32" fmla="*/ 4 w 33"/>
                <a:gd name="T33" fmla="*/ 38 h 38"/>
                <a:gd name="T34" fmla="*/ 29 w 33"/>
                <a:gd name="T35" fmla="*/ 38 h 38"/>
                <a:gd name="T36" fmla="*/ 33 w 33"/>
                <a:gd name="T37" fmla="*/ 34 h 38"/>
                <a:gd name="T38" fmla="*/ 33 w 33"/>
                <a:gd name="T39" fmla="*/ 15 h 38"/>
                <a:gd name="T40" fmla="*/ 29 w 33"/>
                <a:gd name="T41" fmla="*/ 1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38">
                  <a:moveTo>
                    <a:pt x="28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28" y="15"/>
                    <a:pt x="28" y="15"/>
                    <a:pt x="28" y="15"/>
                  </a:cubicBezTo>
                  <a:lnTo>
                    <a:pt x="28" y="33"/>
                  </a:lnTo>
                  <a:close/>
                  <a:moveTo>
                    <a:pt x="17" y="5"/>
                  </a:moveTo>
                  <a:cubicBezTo>
                    <a:pt x="20" y="5"/>
                    <a:pt x="23" y="8"/>
                    <a:pt x="23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8"/>
                    <a:pt x="13" y="5"/>
                    <a:pt x="17" y="5"/>
                  </a:cubicBezTo>
                  <a:moveTo>
                    <a:pt x="29" y="11"/>
                  </a:moveTo>
                  <a:cubicBezTo>
                    <a:pt x="28" y="11"/>
                    <a:pt x="28" y="11"/>
                    <a:pt x="28" y="11"/>
                  </a:cubicBezTo>
                  <a:cubicBezTo>
                    <a:pt x="28" y="5"/>
                    <a:pt x="23" y="0"/>
                    <a:pt x="17" y="0"/>
                  </a:cubicBezTo>
                  <a:cubicBezTo>
                    <a:pt x="10" y="0"/>
                    <a:pt x="5" y="5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2" y="11"/>
                    <a:pt x="0" y="12"/>
                    <a:pt x="0" y="1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38"/>
                    <a:pt x="4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31" y="38"/>
                    <a:pt x="33" y="37"/>
                    <a:pt x="33" y="3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2"/>
                    <a:pt x="31" y="11"/>
                    <a:pt x="29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61"/>
            <p:cNvSpPr>
              <a:spLocks/>
            </p:cNvSpPr>
            <p:nvPr/>
          </p:nvSpPr>
          <p:spPr bwMode="auto">
            <a:xfrm>
              <a:off x="6146800" y="3446463"/>
              <a:ext cx="22225" cy="41275"/>
            </a:xfrm>
            <a:custGeom>
              <a:avLst/>
              <a:gdLst>
                <a:gd name="T0" fmla="*/ 1 w 7"/>
                <a:gd name="T1" fmla="*/ 7 h 13"/>
                <a:gd name="T2" fmla="*/ 1 w 7"/>
                <a:gd name="T3" fmla="*/ 10 h 13"/>
                <a:gd name="T4" fmla="*/ 4 w 7"/>
                <a:gd name="T5" fmla="*/ 13 h 13"/>
                <a:gd name="T6" fmla="*/ 6 w 7"/>
                <a:gd name="T7" fmla="*/ 10 h 13"/>
                <a:gd name="T8" fmla="*/ 6 w 7"/>
                <a:gd name="T9" fmla="*/ 7 h 13"/>
                <a:gd name="T10" fmla="*/ 6 w 7"/>
                <a:gd name="T11" fmla="*/ 7 h 13"/>
                <a:gd name="T12" fmla="*/ 7 w 7"/>
                <a:gd name="T13" fmla="*/ 4 h 13"/>
                <a:gd name="T14" fmla="*/ 4 w 7"/>
                <a:gd name="T15" fmla="*/ 0 h 13"/>
                <a:gd name="T16" fmla="*/ 0 w 7"/>
                <a:gd name="T17" fmla="*/ 4 h 13"/>
                <a:gd name="T18" fmla="*/ 1 w 7"/>
                <a:gd name="T19" fmla="*/ 7 h 13"/>
                <a:gd name="T20" fmla="*/ 1 w 7"/>
                <a:gd name="T21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3">
                  <a:moveTo>
                    <a:pt x="1" y="7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2"/>
                    <a:pt x="2" y="13"/>
                    <a:pt x="4" y="13"/>
                  </a:cubicBezTo>
                  <a:cubicBezTo>
                    <a:pt x="5" y="13"/>
                    <a:pt x="6" y="12"/>
                    <a:pt x="6" y="1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5"/>
                    <a:pt x="7" y="4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74" name="차트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169335"/>
              </p:ext>
            </p:extLst>
          </p:nvPr>
        </p:nvGraphicFramePr>
        <p:xfrm>
          <a:off x="1325449" y="3657053"/>
          <a:ext cx="5876764" cy="3449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5" name="차트 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973203"/>
              </p:ext>
            </p:extLst>
          </p:nvPr>
        </p:nvGraphicFramePr>
        <p:xfrm>
          <a:off x="8171451" y="3636375"/>
          <a:ext cx="5700525" cy="343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611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5949604" y="3658039"/>
            <a:ext cx="1008000" cy="3492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사업부문별 실적</a:t>
            </a:r>
          </a:p>
        </p:txBody>
      </p:sp>
      <p:sp>
        <p:nvSpPr>
          <p:cNvPr id="3" name="object 11"/>
          <p:cNvSpPr txBox="1"/>
          <p:nvPr/>
        </p:nvSpPr>
        <p:spPr>
          <a:xfrm>
            <a:off x="9359901" y="619199"/>
            <a:ext cx="3888099" cy="2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  <a:tabLst>
                <a:tab pos="577215" algn="l"/>
                <a:tab pos="1141730" algn="l"/>
                <a:tab pos="1706245" algn="l"/>
              </a:tabLst>
            </a:pP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실적요약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5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손익현황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spc="-80" dirty="0" err="1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재무현황</a:t>
            </a:r>
            <a:r>
              <a:rPr lang="en-US" sz="9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        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사업부문별</a:t>
            </a:r>
            <a:r>
              <a:rPr sz="900" b="1" spc="-8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 </a:t>
            </a:r>
            <a:r>
              <a:rPr sz="900" b="1" spc="-8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-윤고딕320"/>
              </a:rPr>
              <a:t>실적</a:t>
            </a:r>
            <a:endParaRPr sz="900" b="1" spc="-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-윤고딕32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7956000"/>
            <a:ext cx="15120000" cy="20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560000" y="7956000"/>
            <a:ext cx="6840000" cy="20160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196C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7566025" y="7816850"/>
            <a:ext cx="6838950" cy="2303463"/>
          </a:xfrm>
          <a:custGeom>
            <a:avLst/>
            <a:gdLst>
              <a:gd name="T0" fmla="*/ 4292 w 4308"/>
              <a:gd name="T1" fmla="*/ 16 h 1451"/>
              <a:gd name="T2" fmla="*/ 4292 w 4308"/>
              <a:gd name="T3" fmla="*/ 1435 h 1451"/>
              <a:gd name="T4" fmla="*/ 16 w 4308"/>
              <a:gd name="T5" fmla="*/ 1435 h 1451"/>
              <a:gd name="T6" fmla="*/ 16 w 4308"/>
              <a:gd name="T7" fmla="*/ 16 h 1451"/>
              <a:gd name="T8" fmla="*/ 4292 w 4308"/>
              <a:gd name="T9" fmla="*/ 16 h 1451"/>
              <a:gd name="T10" fmla="*/ 4308 w 4308"/>
              <a:gd name="T11" fmla="*/ 0 h 1451"/>
              <a:gd name="T12" fmla="*/ 0 w 4308"/>
              <a:gd name="T13" fmla="*/ 0 h 1451"/>
              <a:gd name="T14" fmla="*/ 0 w 4308"/>
              <a:gd name="T15" fmla="*/ 1451 h 1451"/>
              <a:gd name="T16" fmla="*/ 4308 w 4308"/>
              <a:gd name="T17" fmla="*/ 1451 h 1451"/>
              <a:gd name="T18" fmla="*/ 4308 w 4308"/>
              <a:gd name="T19" fmla="*/ 0 h 1451"/>
              <a:gd name="T20" fmla="*/ 4308 w 4308"/>
              <a:gd name="T21" fmla="*/ 0 h 1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08" h="1451">
                <a:moveTo>
                  <a:pt x="4292" y="16"/>
                </a:moveTo>
                <a:lnTo>
                  <a:pt x="4292" y="1435"/>
                </a:lnTo>
                <a:lnTo>
                  <a:pt x="16" y="1435"/>
                </a:lnTo>
                <a:lnTo>
                  <a:pt x="16" y="16"/>
                </a:lnTo>
                <a:lnTo>
                  <a:pt x="4292" y="16"/>
                </a:lnTo>
                <a:moveTo>
                  <a:pt x="4308" y="0"/>
                </a:moveTo>
                <a:lnTo>
                  <a:pt x="0" y="0"/>
                </a:lnTo>
                <a:lnTo>
                  <a:pt x="0" y="1451"/>
                </a:lnTo>
                <a:lnTo>
                  <a:pt x="4308" y="1451"/>
                </a:lnTo>
                <a:lnTo>
                  <a:pt x="4308" y="0"/>
                </a:lnTo>
                <a:lnTo>
                  <a:pt x="430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722850" y="1619986"/>
            <a:ext cx="13680000" cy="540000"/>
          </a:xfrm>
          <a:custGeom>
            <a:avLst/>
            <a:gdLst/>
            <a:ahLst/>
            <a:cxnLst/>
            <a:rect l="l" t="t" r="r" b="b"/>
            <a:pathLst>
              <a:path w="15120619" h="4680585">
                <a:moveTo>
                  <a:pt x="15120010" y="0"/>
                </a:moveTo>
                <a:lnTo>
                  <a:pt x="0" y="0"/>
                </a:lnTo>
                <a:lnTo>
                  <a:pt x="0" y="4680013"/>
                </a:lnTo>
                <a:lnTo>
                  <a:pt x="15120010" y="4680013"/>
                </a:lnTo>
                <a:lnTo>
                  <a:pt x="1512001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403850" y="1619250"/>
            <a:ext cx="4321175" cy="539750"/>
          </a:xfrm>
          <a:custGeom>
            <a:avLst/>
            <a:gdLst>
              <a:gd name="T0" fmla="*/ 1276 w 1361"/>
              <a:gd name="T1" fmla="*/ 170 h 170"/>
              <a:gd name="T2" fmla="*/ 85 w 1361"/>
              <a:gd name="T3" fmla="*/ 170 h 170"/>
              <a:gd name="T4" fmla="*/ 0 w 1361"/>
              <a:gd name="T5" fmla="*/ 85 h 170"/>
              <a:gd name="T6" fmla="*/ 0 w 1361"/>
              <a:gd name="T7" fmla="*/ 85 h 170"/>
              <a:gd name="T8" fmla="*/ 85 w 1361"/>
              <a:gd name="T9" fmla="*/ 0 h 170"/>
              <a:gd name="T10" fmla="*/ 1276 w 1361"/>
              <a:gd name="T11" fmla="*/ 0 h 170"/>
              <a:gd name="T12" fmla="*/ 1361 w 1361"/>
              <a:gd name="T13" fmla="*/ 85 h 170"/>
              <a:gd name="T14" fmla="*/ 1361 w 1361"/>
              <a:gd name="T15" fmla="*/ 85 h 170"/>
              <a:gd name="T16" fmla="*/ 1276 w 1361"/>
              <a:gd name="T17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61" h="170">
                <a:moveTo>
                  <a:pt x="1276" y="170"/>
                </a:moveTo>
                <a:cubicBezTo>
                  <a:pt x="85" y="170"/>
                  <a:pt x="85" y="170"/>
                  <a:pt x="85" y="170"/>
                </a:cubicBezTo>
                <a:cubicBezTo>
                  <a:pt x="38" y="170"/>
                  <a:pt x="0" y="132"/>
                  <a:pt x="0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38"/>
                  <a:pt x="38" y="0"/>
                  <a:pt x="85" y="0"/>
                </a:cubicBezTo>
                <a:cubicBezTo>
                  <a:pt x="1276" y="0"/>
                  <a:pt x="1276" y="0"/>
                  <a:pt x="1276" y="0"/>
                </a:cubicBezTo>
                <a:cubicBezTo>
                  <a:pt x="1323" y="0"/>
                  <a:pt x="1361" y="38"/>
                  <a:pt x="1361" y="85"/>
                </a:cubicBezTo>
                <a:cubicBezTo>
                  <a:pt x="1361" y="85"/>
                  <a:pt x="1361" y="85"/>
                  <a:pt x="1361" y="85"/>
                </a:cubicBezTo>
                <a:cubicBezTo>
                  <a:pt x="1361" y="132"/>
                  <a:pt x="1323" y="170"/>
                  <a:pt x="1276" y="17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5562618" y="1699288"/>
            <a:ext cx="3600000" cy="432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0000" algn="ctr">
              <a:lnSpc>
                <a:spcPct val="100000"/>
              </a:lnSpc>
            </a:pPr>
            <a:r>
              <a:rPr lang="ko-KR" altLang="en-US" sz="2300" spc="-20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화학부문</a:t>
            </a:r>
            <a:endParaRPr sz="23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055" name="Freeform 66"/>
          <p:cNvSpPr>
            <a:spLocks/>
          </p:cNvSpPr>
          <p:nvPr/>
        </p:nvSpPr>
        <p:spPr bwMode="auto">
          <a:xfrm>
            <a:off x="1119514" y="3658039"/>
            <a:ext cx="6120000" cy="3036449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object 21"/>
          <p:cNvSpPr txBox="1"/>
          <p:nvPr/>
        </p:nvSpPr>
        <p:spPr>
          <a:xfrm>
            <a:off x="720000" y="8172000"/>
            <a:ext cx="2880000" cy="36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b="1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1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실적</a:t>
            </a:r>
            <a:endParaRPr lang="en-US" altLang="ko-KR" b="1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080000" y="6797063"/>
            <a:ext cx="1150054" cy="366937"/>
            <a:chOff x="1080000" y="6797063"/>
            <a:chExt cx="1150054" cy="366937"/>
          </a:xfrm>
        </p:grpSpPr>
        <p:sp>
          <p:nvSpPr>
            <p:cNvPr id="136" name="object 21"/>
            <p:cNvSpPr txBox="1"/>
            <p:nvPr/>
          </p:nvSpPr>
          <p:spPr>
            <a:xfrm>
              <a:off x="1080000" y="6797063"/>
              <a:ext cx="1150054" cy="2543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매</a:t>
              </a:r>
              <a:r>
                <a:rPr lang="ko-KR" altLang="en-US" sz="1200" b="1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출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4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2059" name="Rectangle 69"/>
          <p:cNvSpPr>
            <a:spLocks noChangeArrowheads="1"/>
          </p:cNvSpPr>
          <p:nvPr/>
        </p:nvSpPr>
        <p:spPr bwMode="auto">
          <a:xfrm>
            <a:off x="12700939" y="3639930"/>
            <a:ext cx="1010365" cy="3494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74" name="그룹 173"/>
          <p:cNvGrpSpPr/>
          <p:nvPr/>
        </p:nvGrpSpPr>
        <p:grpSpPr>
          <a:xfrm>
            <a:off x="7920000" y="6797063"/>
            <a:ext cx="720000" cy="366937"/>
            <a:chOff x="1080000" y="6797063"/>
            <a:chExt cx="720000" cy="366937"/>
          </a:xfrm>
        </p:grpSpPr>
        <p:sp>
          <p:nvSpPr>
            <p:cNvPr id="175" name="object 21"/>
            <p:cNvSpPr txBox="1"/>
            <p:nvPr/>
          </p:nvSpPr>
          <p:spPr>
            <a:xfrm>
              <a:off x="1080000" y="6797063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1300"/>
                </a:lnSpc>
              </a:pPr>
              <a:r>
                <a:rPr lang="ko-KR" altLang="en-US" sz="1200" b="1" spc="-80" dirty="0" smtClean="0">
                  <a:solidFill>
                    <a:srgbClr val="3E3A3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영업이익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  <p:sp>
          <p:nvSpPr>
            <p:cNvPr id="176" name="object 21"/>
            <p:cNvSpPr txBox="1"/>
            <p:nvPr/>
          </p:nvSpPr>
          <p:spPr>
            <a:xfrm>
              <a:off x="1080000" y="6984000"/>
              <a:ext cx="720000" cy="180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/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(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단위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: </a:t>
              </a:r>
              <a:r>
                <a:rPr kumimoji="0" lang="ko-KR" altLang="en-US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-윤고딕320"/>
                </a:rPr>
                <a:t>억원 </a:t>
              </a:r>
              <a:r>
                <a:rPr kumimoji="0" lang="en-US" altLang="ko-KR" sz="90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)</a:t>
              </a:r>
              <a:endParaRPr sz="1000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</p:txBody>
        </p:sp>
      </p:grpSp>
      <p:sp>
        <p:nvSpPr>
          <p:cNvPr id="190" name="object 22"/>
          <p:cNvSpPr txBox="1"/>
          <p:nvPr/>
        </p:nvSpPr>
        <p:spPr>
          <a:xfrm>
            <a:off x="9828212" y="4980475"/>
            <a:ext cx="720000" cy="1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00603000000020004" pitchFamily="50" charset="-127"/>
              </a:rPr>
              <a:t>000</a:t>
            </a:r>
            <a:endParaRPr lang="en-US" altLang="ko-KR" sz="1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 panose="0200060300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100000" y="8100000"/>
            <a:ext cx="2880000" cy="2880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2026</a:t>
            </a:r>
            <a:r>
              <a:rPr lang="ko-KR" altLang="en-US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년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en-US" altLang="ko-KR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2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분기 </a:t>
            </a:r>
            <a:r>
              <a:rPr lang="ko-KR" altLang="en-US" b="1" spc="-150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전망</a:t>
            </a:r>
            <a:endParaRPr lang="en-US" altLang="ko-KR" b="1" spc="-150" dirty="0" smtClean="0">
              <a:solidFill>
                <a:srgbClr val="E6196C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19" name="object 21"/>
          <p:cNvSpPr txBox="1"/>
          <p:nvPr/>
        </p:nvSpPr>
        <p:spPr>
          <a:xfrm>
            <a:off x="720000" y="8589005"/>
            <a:ext cx="6275488" cy="13392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그린팜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사업부문은 성수기 진입과 농가 선구매 수요 증가 영향으로 판매 물량 확대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건설소재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사업부문은 해외 및 국내 판매 단가 조정 영향으로 수익성 방어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환경사업 부문은 수처리 입찰 경쟁 심화와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요소수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시장 변동성 영향으로 실적이 소폭 둔화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2" name="object 21"/>
          <p:cNvSpPr txBox="1"/>
          <p:nvPr/>
        </p:nvSpPr>
        <p:spPr>
          <a:xfrm>
            <a:off x="8087300" y="8591222"/>
            <a:ext cx="6120000" cy="1080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그린팜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사업부문의 본격적인 성수기 효과와 시장 수요 확대 영향으로 실적 개선 흐름 지속 전망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건설소재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사업부문은 해외 시장 판매 확대와 판가 조정 효과를 바탕으로 견조한 실적 흐름 기대</a:t>
            </a:r>
            <a:endParaRPr lang="en-US" altLang="ko-KR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08000" indent="-1080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2000" algn="l"/>
              </a:tabLst>
            </a:pP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환경사업 부문은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스페셜티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제품 중심의 사업 재편과 고성능 수처리 </a:t>
            </a:r>
            <a:r>
              <a:rPr lang="ko-KR" altLang="en-US" sz="1200" spc="-80" dirty="0" err="1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응집제</a:t>
            </a:r>
            <a:r>
              <a:rPr lang="ko-KR" altLang="en-US" sz="1200" spc="-80" dirty="0" smtClean="0">
                <a:solidFill>
                  <a:srgbClr val="3E3A3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개발 추진 지속</a:t>
            </a:r>
            <a:endParaRPr lang="ko-KR" altLang="en-US" sz="1200" spc="-80" dirty="0" smtClean="0">
              <a:solidFill>
                <a:srgbClr val="3E3A3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188" name="그룹 187"/>
          <p:cNvGrpSpPr/>
          <p:nvPr/>
        </p:nvGrpSpPr>
        <p:grpSpPr>
          <a:xfrm>
            <a:off x="6686779" y="1719506"/>
            <a:ext cx="295275" cy="317500"/>
            <a:chOff x="7519988" y="1739900"/>
            <a:chExt cx="295275" cy="317500"/>
          </a:xfrm>
        </p:grpSpPr>
        <p:sp>
          <p:nvSpPr>
            <p:cNvPr id="198" name="Freeform 5"/>
            <p:cNvSpPr>
              <a:spLocks noEditPoints="1"/>
            </p:cNvSpPr>
            <p:nvPr/>
          </p:nvSpPr>
          <p:spPr bwMode="auto">
            <a:xfrm>
              <a:off x="7519988" y="1739900"/>
              <a:ext cx="295275" cy="317500"/>
            </a:xfrm>
            <a:custGeom>
              <a:avLst/>
              <a:gdLst>
                <a:gd name="T0" fmla="*/ 92 w 92"/>
                <a:gd name="T1" fmla="*/ 22 h 97"/>
                <a:gd name="T2" fmla="*/ 79 w 92"/>
                <a:gd name="T3" fmla="*/ 12 h 97"/>
                <a:gd name="T4" fmla="*/ 46 w 92"/>
                <a:gd name="T5" fmla="*/ 0 h 97"/>
                <a:gd name="T6" fmla="*/ 13 w 92"/>
                <a:gd name="T7" fmla="*/ 12 h 97"/>
                <a:gd name="T8" fmla="*/ 0 w 92"/>
                <a:gd name="T9" fmla="*/ 22 h 97"/>
                <a:gd name="T10" fmla="*/ 0 w 92"/>
                <a:gd name="T11" fmla="*/ 75 h 97"/>
                <a:gd name="T12" fmla="*/ 13 w 92"/>
                <a:gd name="T13" fmla="*/ 85 h 97"/>
                <a:gd name="T14" fmla="*/ 46 w 92"/>
                <a:gd name="T15" fmla="*/ 97 h 97"/>
                <a:gd name="T16" fmla="*/ 79 w 92"/>
                <a:gd name="T17" fmla="*/ 85 h 97"/>
                <a:gd name="T18" fmla="*/ 92 w 92"/>
                <a:gd name="T19" fmla="*/ 75 h 97"/>
                <a:gd name="T20" fmla="*/ 79 w 92"/>
                <a:gd name="T21" fmla="*/ 16 h 97"/>
                <a:gd name="T22" fmla="*/ 87 w 92"/>
                <a:gd name="T23" fmla="*/ 22 h 97"/>
                <a:gd name="T24" fmla="*/ 68 w 92"/>
                <a:gd name="T25" fmla="*/ 39 h 97"/>
                <a:gd name="T26" fmla="*/ 79 w 92"/>
                <a:gd name="T27" fmla="*/ 16 h 97"/>
                <a:gd name="T28" fmla="*/ 51 w 92"/>
                <a:gd name="T29" fmla="*/ 71 h 97"/>
                <a:gd name="T30" fmla="*/ 59 w 92"/>
                <a:gd name="T31" fmla="*/ 75 h 97"/>
                <a:gd name="T32" fmla="*/ 46 w 92"/>
                <a:gd name="T33" fmla="*/ 68 h 97"/>
                <a:gd name="T34" fmla="*/ 29 w 92"/>
                <a:gd name="T35" fmla="*/ 56 h 97"/>
                <a:gd name="T36" fmla="*/ 29 w 92"/>
                <a:gd name="T37" fmla="*/ 41 h 97"/>
                <a:gd name="T38" fmla="*/ 46 w 92"/>
                <a:gd name="T39" fmla="*/ 29 h 97"/>
                <a:gd name="T40" fmla="*/ 63 w 92"/>
                <a:gd name="T41" fmla="*/ 41 h 97"/>
                <a:gd name="T42" fmla="*/ 63 w 92"/>
                <a:gd name="T43" fmla="*/ 56 h 97"/>
                <a:gd name="T44" fmla="*/ 30 w 92"/>
                <a:gd name="T45" fmla="*/ 63 h 97"/>
                <a:gd name="T46" fmla="*/ 33 w 92"/>
                <a:gd name="T47" fmla="*/ 75 h 97"/>
                <a:gd name="T48" fmla="*/ 24 w 92"/>
                <a:gd name="T49" fmla="*/ 52 h 97"/>
                <a:gd name="T50" fmla="*/ 24 w 92"/>
                <a:gd name="T51" fmla="*/ 46 h 97"/>
                <a:gd name="T52" fmla="*/ 24 w 92"/>
                <a:gd name="T53" fmla="*/ 52 h 97"/>
                <a:gd name="T54" fmla="*/ 42 w 92"/>
                <a:gd name="T55" fmla="*/ 26 h 97"/>
                <a:gd name="T56" fmla="*/ 33 w 92"/>
                <a:gd name="T57" fmla="*/ 22 h 97"/>
                <a:gd name="T58" fmla="*/ 51 w 92"/>
                <a:gd name="T59" fmla="*/ 26 h 97"/>
                <a:gd name="T60" fmla="*/ 62 w 92"/>
                <a:gd name="T61" fmla="*/ 34 h 97"/>
                <a:gd name="T62" fmla="*/ 71 w 92"/>
                <a:gd name="T63" fmla="*/ 49 h 97"/>
                <a:gd name="T64" fmla="*/ 68 w 92"/>
                <a:gd name="T65" fmla="*/ 49 h 97"/>
                <a:gd name="T66" fmla="*/ 46 w 92"/>
                <a:gd name="T67" fmla="*/ 5 h 97"/>
                <a:gd name="T68" fmla="*/ 46 w 92"/>
                <a:gd name="T69" fmla="*/ 23 h 97"/>
                <a:gd name="T70" fmla="*/ 46 w 92"/>
                <a:gd name="T71" fmla="*/ 5 h 97"/>
                <a:gd name="T72" fmla="*/ 13 w 92"/>
                <a:gd name="T73" fmla="*/ 16 h 97"/>
                <a:gd name="T74" fmla="*/ 25 w 92"/>
                <a:gd name="T75" fmla="*/ 39 h 97"/>
                <a:gd name="T76" fmla="*/ 5 w 92"/>
                <a:gd name="T77" fmla="*/ 22 h 97"/>
                <a:gd name="T78" fmla="*/ 13 w 92"/>
                <a:gd name="T79" fmla="*/ 81 h 97"/>
                <a:gd name="T80" fmla="*/ 5 w 92"/>
                <a:gd name="T81" fmla="*/ 75 h 97"/>
                <a:gd name="T82" fmla="*/ 25 w 92"/>
                <a:gd name="T83" fmla="*/ 58 h 97"/>
                <a:gd name="T84" fmla="*/ 13 w 92"/>
                <a:gd name="T85" fmla="*/ 81 h 97"/>
                <a:gd name="T86" fmla="*/ 35 w 92"/>
                <a:gd name="T87" fmla="*/ 80 h 97"/>
                <a:gd name="T88" fmla="*/ 58 w 92"/>
                <a:gd name="T89" fmla="*/ 80 h 97"/>
                <a:gd name="T90" fmla="*/ 85 w 92"/>
                <a:gd name="T91" fmla="*/ 79 h 97"/>
                <a:gd name="T92" fmla="*/ 64 w 92"/>
                <a:gd name="T93" fmla="*/ 77 h 97"/>
                <a:gd name="T94" fmla="*/ 74 w 92"/>
                <a:gd name="T95" fmla="*/ 52 h 97"/>
                <a:gd name="T96" fmla="*/ 85 w 92"/>
                <a:gd name="T9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2" h="97">
                  <a:moveTo>
                    <a:pt x="78" y="49"/>
                  </a:moveTo>
                  <a:cubicBezTo>
                    <a:pt x="87" y="39"/>
                    <a:pt x="92" y="29"/>
                    <a:pt x="92" y="22"/>
                  </a:cubicBezTo>
                  <a:cubicBezTo>
                    <a:pt x="92" y="19"/>
                    <a:pt x="91" y="16"/>
                    <a:pt x="88" y="14"/>
                  </a:cubicBezTo>
                  <a:cubicBezTo>
                    <a:pt x="86" y="12"/>
                    <a:pt x="83" y="12"/>
                    <a:pt x="79" y="12"/>
                  </a:cubicBezTo>
                  <a:cubicBezTo>
                    <a:pt x="74" y="12"/>
                    <a:pt x="68" y="13"/>
                    <a:pt x="62" y="15"/>
                  </a:cubicBezTo>
                  <a:cubicBezTo>
                    <a:pt x="58" y="6"/>
                    <a:pt x="53" y="0"/>
                    <a:pt x="46" y="0"/>
                  </a:cubicBezTo>
                  <a:cubicBezTo>
                    <a:pt x="40" y="0"/>
                    <a:pt x="34" y="6"/>
                    <a:pt x="30" y="15"/>
                  </a:cubicBezTo>
                  <a:cubicBezTo>
                    <a:pt x="24" y="13"/>
                    <a:pt x="18" y="12"/>
                    <a:pt x="13" y="12"/>
                  </a:cubicBezTo>
                  <a:cubicBezTo>
                    <a:pt x="9" y="12"/>
                    <a:pt x="6" y="12"/>
                    <a:pt x="4" y="14"/>
                  </a:cubicBezTo>
                  <a:cubicBezTo>
                    <a:pt x="2" y="16"/>
                    <a:pt x="0" y="19"/>
                    <a:pt x="0" y="22"/>
                  </a:cubicBezTo>
                  <a:cubicBezTo>
                    <a:pt x="0" y="29"/>
                    <a:pt x="6" y="39"/>
                    <a:pt x="15" y="49"/>
                  </a:cubicBezTo>
                  <a:cubicBezTo>
                    <a:pt x="6" y="58"/>
                    <a:pt x="0" y="68"/>
                    <a:pt x="0" y="75"/>
                  </a:cubicBezTo>
                  <a:cubicBezTo>
                    <a:pt x="0" y="78"/>
                    <a:pt x="2" y="81"/>
                    <a:pt x="4" y="83"/>
                  </a:cubicBezTo>
                  <a:cubicBezTo>
                    <a:pt x="6" y="85"/>
                    <a:pt x="9" y="85"/>
                    <a:pt x="13" y="85"/>
                  </a:cubicBezTo>
                  <a:cubicBezTo>
                    <a:pt x="18" y="85"/>
                    <a:pt x="24" y="84"/>
                    <a:pt x="30" y="82"/>
                  </a:cubicBezTo>
                  <a:cubicBezTo>
                    <a:pt x="34" y="91"/>
                    <a:pt x="40" y="97"/>
                    <a:pt x="46" y="97"/>
                  </a:cubicBezTo>
                  <a:cubicBezTo>
                    <a:pt x="53" y="97"/>
                    <a:pt x="58" y="91"/>
                    <a:pt x="62" y="82"/>
                  </a:cubicBezTo>
                  <a:cubicBezTo>
                    <a:pt x="68" y="84"/>
                    <a:pt x="74" y="85"/>
                    <a:pt x="79" y="85"/>
                  </a:cubicBezTo>
                  <a:cubicBezTo>
                    <a:pt x="83" y="85"/>
                    <a:pt x="86" y="85"/>
                    <a:pt x="88" y="83"/>
                  </a:cubicBezTo>
                  <a:cubicBezTo>
                    <a:pt x="91" y="81"/>
                    <a:pt x="92" y="78"/>
                    <a:pt x="92" y="75"/>
                  </a:cubicBezTo>
                  <a:cubicBezTo>
                    <a:pt x="92" y="68"/>
                    <a:pt x="87" y="58"/>
                    <a:pt x="78" y="49"/>
                  </a:cubicBezTo>
                  <a:close/>
                  <a:moveTo>
                    <a:pt x="79" y="16"/>
                  </a:moveTo>
                  <a:cubicBezTo>
                    <a:pt x="82" y="16"/>
                    <a:pt x="84" y="17"/>
                    <a:pt x="85" y="18"/>
                  </a:cubicBezTo>
                  <a:cubicBezTo>
                    <a:pt x="86" y="19"/>
                    <a:pt x="87" y="20"/>
                    <a:pt x="87" y="22"/>
                  </a:cubicBezTo>
                  <a:cubicBezTo>
                    <a:pt x="87" y="28"/>
                    <a:pt x="82" y="36"/>
                    <a:pt x="74" y="45"/>
                  </a:cubicBezTo>
                  <a:cubicBezTo>
                    <a:pt x="72" y="43"/>
                    <a:pt x="70" y="41"/>
                    <a:pt x="68" y="39"/>
                  </a:cubicBezTo>
                  <a:cubicBezTo>
                    <a:pt x="67" y="32"/>
                    <a:pt x="66" y="25"/>
                    <a:pt x="64" y="20"/>
                  </a:cubicBezTo>
                  <a:cubicBezTo>
                    <a:pt x="70" y="18"/>
                    <a:pt x="75" y="16"/>
                    <a:pt x="79" y="16"/>
                  </a:cubicBezTo>
                  <a:close/>
                  <a:moveTo>
                    <a:pt x="59" y="75"/>
                  </a:moveTo>
                  <a:cubicBezTo>
                    <a:pt x="57" y="74"/>
                    <a:pt x="54" y="73"/>
                    <a:pt x="51" y="71"/>
                  </a:cubicBezTo>
                  <a:cubicBezTo>
                    <a:pt x="55" y="68"/>
                    <a:pt x="58" y="66"/>
                    <a:pt x="62" y="63"/>
                  </a:cubicBezTo>
                  <a:cubicBezTo>
                    <a:pt x="62" y="67"/>
                    <a:pt x="61" y="72"/>
                    <a:pt x="59" y="75"/>
                  </a:cubicBezTo>
                  <a:close/>
                  <a:moveTo>
                    <a:pt x="60" y="59"/>
                  </a:moveTo>
                  <a:cubicBezTo>
                    <a:pt x="55" y="62"/>
                    <a:pt x="51" y="65"/>
                    <a:pt x="46" y="68"/>
                  </a:cubicBezTo>
                  <a:cubicBezTo>
                    <a:pt x="42" y="65"/>
                    <a:pt x="37" y="62"/>
                    <a:pt x="33" y="59"/>
                  </a:cubicBezTo>
                  <a:cubicBezTo>
                    <a:pt x="31" y="58"/>
                    <a:pt x="30" y="57"/>
                    <a:pt x="29" y="56"/>
                  </a:cubicBezTo>
                  <a:cubicBezTo>
                    <a:pt x="29" y="54"/>
                    <a:pt x="29" y="51"/>
                    <a:pt x="29" y="49"/>
                  </a:cubicBezTo>
                  <a:cubicBezTo>
                    <a:pt x="29" y="46"/>
                    <a:pt x="29" y="43"/>
                    <a:pt x="29" y="41"/>
                  </a:cubicBezTo>
                  <a:cubicBezTo>
                    <a:pt x="30" y="40"/>
                    <a:pt x="31" y="39"/>
                    <a:pt x="33" y="38"/>
                  </a:cubicBezTo>
                  <a:cubicBezTo>
                    <a:pt x="37" y="35"/>
                    <a:pt x="42" y="32"/>
                    <a:pt x="46" y="29"/>
                  </a:cubicBezTo>
                  <a:cubicBezTo>
                    <a:pt x="51" y="32"/>
                    <a:pt x="55" y="35"/>
                    <a:pt x="60" y="38"/>
                  </a:cubicBezTo>
                  <a:cubicBezTo>
                    <a:pt x="61" y="39"/>
                    <a:pt x="62" y="40"/>
                    <a:pt x="63" y="41"/>
                  </a:cubicBezTo>
                  <a:cubicBezTo>
                    <a:pt x="63" y="43"/>
                    <a:pt x="63" y="46"/>
                    <a:pt x="63" y="49"/>
                  </a:cubicBezTo>
                  <a:cubicBezTo>
                    <a:pt x="63" y="51"/>
                    <a:pt x="63" y="54"/>
                    <a:pt x="63" y="56"/>
                  </a:cubicBezTo>
                  <a:cubicBezTo>
                    <a:pt x="62" y="57"/>
                    <a:pt x="61" y="58"/>
                    <a:pt x="60" y="59"/>
                  </a:cubicBezTo>
                  <a:close/>
                  <a:moveTo>
                    <a:pt x="30" y="63"/>
                  </a:moveTo>
                  <a:cubicBezTo>
                    <a:pt x="34" y="66"/>
                    <a:pt x="38" y="68"/>
                    <a:pt x="42" y="71"/>
                  </a:cubicBezTo>
                  <a:cubicBezTo>
                    <a:pt x="39" y="73"/>
                    <a:pt x="36" y="74"/>
                    <a:pt x="33" y="75"/>
                  </a:cubicBezTo>
                  <a:cubicBezTo>
                    <a:pt x="32" y="72"/>
                    <a:pt x="31" y="67"/>
                    <a:pt x="30" y="63"/>
                  </a:cubicBezTo>
                  <a:close/>
                  <a:moveTo>
                    <a:pt x="24" y="52"/>
                  </a:moveTo>
                  <a:cubicBezTo>
                    <a:pt x="23" y="51"/>
                    <a:pt x="22" y="50"/>
                    <a:pt x="21" y="49"/>
                  </a:cubicBezTo>
                  <a:cubicBezTo>
                    <a:pt x="22" y="48"/>
                    <a:pt x="23" y="47"/>
                    <a:pt x="24" y="46"/>
                  </a:cubicBezTo>
                  <a:cubicBezTo>
                    <a:pt x="24" y="47"/>
                    <a:pt x="24" y="48"/>
                    <a:pt x="24" y="49"/>
                  </a:cubicBezTo>
                  <a:cubicBezTo>
                    <a:pt x="24" y="50"/>
                    <a:pt x="24" y="51"/>
                    <a:pt x="24" y="52"/>
                  </a:cubicBezTo>
                  <a:close/>
                  <a:moveTo>
                    <a:pt x="33" y="22"/>
                  </a:moveTo>
                  <a:cubicBezTo>
                    <a:pt x="36" y="23"/>
                    <a:pt x="39" y="24"/>
                    <a:pt x="42" y="26"/>
                  </a:cubicBezTo>
                  <a:cubicBezTo>
                    <a:pt x="38" y="29"/>
                    <a:pt x="34" y="31"/>
                    <a:pt x="30" y="34"/>
                  </a:cubicBezTo>
                  <a:cubicBezTo>
                    <a:pt x="31" y="30"/>
                    <a:pt x="32" y="25"/>
                    <a:pt x="33" y="22"/>
                  </a:cubicBezTo>
                  <a:close/>
                  <a:moveTo>
                    <a:pt x="62" y="34"/>
                  </a:moveTo>
                  <a:cubicBezTo>
                    <a:pt x="58" y="31"/>
                    <a:pt x="55" y="29"/>
                    <a:pt x="51" y="26"/>
                  </a:cubicBezTo>
                  <a:cubicBezTo>
                    <a:pt x="54" y="24"/>
                    <a:pt x="57" y="23"/>
                    <a:pt x="59" y="22"/>
                  </a:cubicBezTo>
                  <a:cubicBezTo>
                    <a:pt x="61" y="25"/>
                    <a:pt x="62" y="30"/>
                    <a:pt x="62" y="34"/>
                  </a:cubicBezTo>
                  <a:close/>
                  <a:moveTo>
                    <a:pt x="68" y="46"/>
                  </a:moveTo>
                  <a:cubicBezTo>
                    <a:pt x="69" y="47"/>
                    <a:pt x="70" y="48"/>
                    <a:pt x="71" y="49"/>
                  </a:cubicBezTo>
                  <a:cubicBezTo>
                    <a:pt x="70" y="50"/>
                    <a:pt x="69" y="51"/>
                    <a:pt x="68" y="52"/>
                  </a:cubicBezTo>
                  <a:cubicBezTo>
                    <a:pt x="68" y="51"/>
                    <a:pt x="68" y="50"/>
                    <a:pt x="68" y="49"/>
                  </a:cubicBezTo>
                  <a:cubicBezTo>
                    <a:pt x="68" y="48"/>
                    <a:pt x="68" y="47"/>
                    <a:pt x="68" y="46"/>
                  </a:cubicBezTo>
                  <a:close/>
                  <a:moveTo>
                    <a:pt x="46" y="5"/>
                  </a:moveTo>
                  <a:cubicBezTo>
                    <a:pt x="50" y="5"/>
                    <a:pt x="54" y="10"/>
                    <a:pt x="58" y="17"/>
                  </a:cubicBezTo>
                  <a:cubicBezTo>
                    <a:pt x="54" y="19"/>
                    <a:pt x="50" y="21"/>
                    <a:pt x="46" y="23"/>
                  </a:cubicBezTo>
                  <a:cubicBezTo>
                    <a:pt x="42" y="21"/>
                    <a:pt x="38" y="19"/>
                    <a:pt x="35" y="17"/>
                  </a:cubicBezTo>
                  <a:cubicBezTo>
                    <a:pt x="38" y="10"/>
                    <a:pt x="42" y="5"/>
                    <a:pt x="46" y="5"/>
                  </a:cubicBezTo>
                  <a:close/>
                  <a:moveTo>
                    <a:pt x="7" y="18"/>
                  </a:moveTo>
                  <a:cubicBezTo>
                    <a:pt x="8" y="17"/>
                    <a:pt x="11" y="16"/>
                    <a:pt x="13" y="16"/>
                  </a:cubicBezTo>
                  <a:cubicBezTo>
                    <a:pt x="18" y="16"/>
                    <a:pt x="23" y="18"/>
                    <a:pt x="28" y="20"/>
                  </a:cubicBezTo>
                  <a:cubicBezTo>
                    <a:pt x="27" y="25"/>
                    <a:pt x="25" y="32"/>
                    <a:pt x="25" y="39"/>
                  </a:cubicBezTo>
                  <a:cubicBezTo>
                    <a:pt x="22" y="41"/>
                    <a:pt x="20" y="43"/>
                    <a:pt x="18" y="45"/>
                  </a:cubicBezTo>
                  <a:cubicBezTo>
                    <a:pt x="10" y="36"/>
                    <a:pt x="5" y="28"/>
                    <a:pt x="5" y="22"/>
                  </a:cubicBezTo>
                  <a:cubicBezTo>
                    <a:pt x="5" y="20"/>
                    <a:pt x="6" y="19"/>
                    <a:pt x="7" y="18"/>
                  </a:cubicBezTo>
                  <a:close/>
                  <a:moveTo>
                    <a:pt x="13" y="81"/>
                  </a:moveTo>
                  <a:cubicBezTo>
                    <a:pt x="11" y="81"/>
                    <a:pt x="8" y="80"/>
                    <a:pt x="7" y="79"/>
                  </a:cubicBezTo>
                  <a:cubicBezTo>
                    <a:pt x="6" y="78"/>
                    <a:pt x="5" y="77"/>
                    <a:pt x="5" y="75"/>
                  </a:cubicBezTo>
                  <a:cubicBezTo>
                    <a:pt x="5" y="69"/>
                    <a:pt x="10" y="61"/>
                    <a:pt x="18" y="52"/>
                  </a:cubicBezTo>
                  <a:cubicBezTo>
                    <a:pt x="20" y="54"/>
                    <a:pt x="22" y="56"/>
                    <a:pt x="25" y="58"/>
                  </a:cubicBezTo>
                  <a:cubicBezTo>
                    <a:pt x="25" y="65"/>
                    <a:pt x="27" y="72"/>
                    <a:pt x="28" y="77"/>
                  </a:cubicBezTo>
                  <a:cubicBezTo>
                    <a:pt x="23" y="79"/>
                    <a:pt x="18" y="81"/>
                    <a:pt x="13" y="81"/>
                  </a:cubicBezTo>
                  <a:close/>
                  <a:moveTo>
                    <a:pt x="46" y="92"/>
                  </a:moveTo>
                  <a:cubicBezTo>
                    <a:pt x="42" y="92"/>
                    <a:pt x="38" y="88"/>
                    <a:pt x="35" y="80"/>
                  </a:cubicBezTo>
                  <a:cubicBezTo>
                    <a:pt x="38" y="78"/>
                    <a:pt x="42" y="76"/>
                    <a:pt x="46" y="74"/>
                  </a:cubicBezTo>
                  <a:cubicBezTo>
                    <a:pt x="50" y="76"/>
                    <a:pt x="54" y="78"/>
                    <a:pt x="58" y="80"/>
                  </a:cubicBezTo>
                  <a:cubicBezTo>
                    <a:pt x="54" y="88"/>
                    <a:pt x="50" y="92"/>
                    <a:pt x="46" y="92"/>
                  </a:cubicBezTo>
                  <a:close/>
                  <a:moveTo>
                    <a:pt x="85" y="79"/>
                  </a:moveTo>
                  <a:cubicBezTo>
                    <a:pt x="84" y="80"/>
                    <a:pt x="82" y="81"/>
                    <a:pt x="79" y="81"/>
                  </a:cubicBezTo>
                  <a:cubicBezTo>
                    <a:pt x="75" y="81"/>
                    <a:pt x="70" y="79"/>
                    <a:pt x="64" y="77"/>
                  </a:cubicBezTo>
                  <a:cubicBezTo>
                    <a:pt x="66" y="72"/>
                    <a:pt x="67" y="65"/>
                    <a:pt x="68" y="58"/>
                  </a:cubicBezTo>
                  <a:cubicBezTo>
                    <a:pt x="70" y="56"/>
                    <a:pt x="72" y="54"/>
                    <a:pt x="74" y="52"/>
                  </a:cubicBezTo>
                  <a:cubicBezTo>
                    <a:pt x="82" y="61"/>
                    <a:pt x="87" y="69"/>
                    <a:pt x="87" y="75"/>
                  </a:cubicBezTo>
                  <a:cubicBezTo>
                    <a:pt x="87" y="77"/>
                    <a:pt x="86" y="78"/>
                    <a:pt x="85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4" name="Freeform 6"/>
            <p:cNvSpPr>
              <a:spLocks noEditPoints="1"/>
            </p:cNvSpPr>
            <p:nvPr/>
          </p:nvSpPr>
          <p:spPr bwMode="auto">
            <a:xfrm>
              <a:off x="7635875" y="1866900"/>
              <a:ext cx="63500" cy="63500"/>
            </a:xfrm>
            <a:custGeom>
              <a:avLst/>
              <a:gdLst>
                <a:gd name="T0" fmla="*/ 10 w 20"/>
                <a:gd name="T1" fmla="*/ 0 h 19"/>
                <a:gd name="T2" fmla="*/ 0 w 20"/>
                <a:gd name="T3" fmla="*/ 10 h 19"/>
                <a:gd name="T4" fmla="*/ 10 w 20"/>
                <a:gd name="T5" fmla="*/ 19 h 19"/>
                <a:gd name="T6" fmla="*/ 20 w 20"/>
                <a:gd name="T7" fmla="*/ 10 h 19"/>
                <a:gd name="T8" fmla="*/ 10 w 20"/>
                <a:gd name="T9" fmla="*/ 0 h 19"/>
                <a:gd name="T10" fmla="*/ 10 w 20"/>
                <a:gd name="T11" fmla="*/ 14 h 19"/>
                <a:gd name="T12" fmla="*/ 5 w 20"/>
                <a:gd name="T13" fmla="*/ 10 h 19"/>
                <a:gd name="T14" fmla="*/ 10 w 20"/>
                <a:gd name="T15" fmla="*/ 5 h 19"/>
                <a:gd name="T16" fmla="*/ 15 w 20"/>
                <a:gd name="T17" fmla="*/ 10 h 19"/>
                <a:gd name="T18" fmla="*/ 10 w 20"/>
                <a:gd name="T19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">
                  <a:moveTo>
                    <a:pt x="10" y="0"/>
                  </a:moveTo>
                  <a:cubicBezTo>
                    <a:pt x="5" y="0"/>
                    <a:pt x="0" y="4"/>
                    <a:pt x="0" y="10"/>
                  </a:cubicBezTo>
                  <a:cubicBezTo>
                    <a:pt x="0" y="15"/>
                    <a:pt x="5" y="19"/>
                    <a:pt x="10" y="19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0" y="14"/>
                  </a:moveTo>
                  <a:cubicBezTo>
                    <a:pt x="7" y="14"/>
                    <a:pt x="5" y="12"/>
                    <a:pt x="5" y="10"/>
                  </a:cubicBezTo>
                  <a:cubicBezTo>
                    <a:pt x="5" y="7"/>
                    <a:pt x="7" y="5"/>
                    <a:pt x="10" y="5"/>
                  </a:cubicBezTo>
                  <a:cubicBezTo>
                    <a:pt x="13" y="5"/>
                    <a:pt x="15" y="7"/>
                    <a:pt x="15" y="10"/>
                  </a:cubicBezTo>
                  <a:cubicBezTo>
                    <a:pt x="15" y="12"/>
                    <a:pt x="13" y="14"/>
                    <a:pt x="1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11" name="Freeform 67"/>
          <p:cNvSpPr>
            <a:spLocks/>
          </p:cNvSpPr>
          <p:nvPr/>
        </p:nvSpPr>
        <p:spPr bwMode="auto">
          <a:xfrm>
            <a:off x="5367471" y="3178231"/>
            <a:ext cx="1109529" cy="285750"/>
          </a:xfrm>
          <a:custGeom>
            <a:avLst/>
            <a:gdLst>
              <a:gd name="T0" fmla="*/ 653 w 653"/>
              <a:gd name="T1" fmla="*/ 172 h 180"/>
              <a:gd name="T2" fmla="*/ 653 w 653"/>
              <a:gd name="T3" fmla="*/ 2 h 180"/>
              <a:gd name="T4" fmla="*/ 653 w 653"/>
              <a:gd name="T5" fmla="*/ 0 h 180"/>
              <a:gd name="T6" fmla="*/ 651 w 653"/>
              <a:gd name="T7" fmla="*/ 0 h 180"/>
              <a:gd name="T8" fmla="*/ 2 w 653"/>
              <a:gd name="T9" fmla="*/ 0 h 180"/>
              <a:gd name="T10" fmla="*/ 0 w 653"/>
              <a:gd name="T11" fmla="*/ 0 h 180"/>
              <a:gd name="T12" fmla="*/ 0 w 653"/>
              <a:gd name="T13" fmla="*/ 2 h 180"/>
              <a:gd name="T14" fmla="*/ 0 w 653"/>
              <a:gd name="T1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3" h="180">
                <a:moveTo>
                  <a:pt x="653" y="172"/>
                </a:moveTo>
                <a:lnTo>
                  <a:pt x="653" y="2"/>
                </a:lnTo>
                <a:lnTo>
                  <a:pt x="653" y="0"/>
                </a:lnTo>
                <a:lnTo>
                  <a:pt x="651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180"/>
                </a:lnTo>
              </a:path>
            </a:pathLst>
          </a:custGeom>
          <a:noFill/>
          <a:ln w="6350" cap="flat">
            <a:solidFill>
              <a:srgbClr val="E6196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2" name="Rectangle 68"/>
          <p:cNvSpPr>
            <a:spLocks noChangeArrowheads="1"/>
          </p:cNvSpPr>
          <p:nvPr/>
        </p:nvSpPr>
        <p:spPr bwMode="auto">
          <a:xfrm>
            <a:off x="5542055" y="3141018"/>
            <a:ext cx="792000" cy="7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3" name="object 67"/>
          <p:cNvSpPr txBox="1"/>
          <p:nvPr/>
        </p:nvSpPr>
        <p:spPr>
          <a:xfrm>
            <a:off x="5488055" y="2871847"/>
            <a:ext cx="900000" cy="57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1300" b="1" dirty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QoQ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algn="ctr"/>
            <a:r>
              <a:rPr lang="en-US" sz="17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+</a:t>
            </a:r>
            <a:r>
              <a:rPr lang="en-US" sz="17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33.8</a:t>
            </a:r>
            <a:r>
              <a:rPr sz="1300" b="1" dirty="0" smtClean="0">
                <a:solidFill>
                  <a:srgbClr val="E619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%</a:t>
            </a:r>
            <a:endParaRPr sz="13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grpSp>
        <p:nvGrpSpPr>
          <p:cNvPr id="214" name="그룹 213"/>
          <p:cNvGrpSpPr/>
          <p:nvPr/>
        </p:nvGrpSpPr>
        <p:grpSpPr>
          <a:xfrm>
            <a:off x="1188000" y="3599999"/>
            <a:ext cx="804628" cy="840132"/>
            <a:chOff x="1152000" y="3600000"/>
            <a:chExt cx="576000" cy="888067"/>
          </a:xfrm>
        </p:grpSpPr>
        <p:sp>
          <p:nvSpPr>
            <p:cNvPr id="215" name="object 21"/>
            <p:cNvSpPr txBox="1"/>
            <p:nvPr/>
          </p:nvSpPr>
          <p:spPr>
            <a:xfrm>
              <a:off x="1152000" y="3600000"/>
              <a:ext cx="576000" cy="888067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lnSpc>
                  <a:spcPts val="950"/>
                </a:lnSpc>
                <a:tabLst>
                  <a:tab pos="108000" algn="l"/>
                  <a:tab pos="180000" algn="l"/>
                  <a:tab pos="360000" algn="l"/>
                </a:tabLst>
              </a:pPr>
              <a:r>
                <a:rPr lang="ko-KR" altLang="en-US" sz="1000" spc="-80" dirty="0" smtClean="0">
                  <a:solidFill>
                    <a:srgbClr val="4A167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■</a:t>
              </a:r>
              <a:r>
                <a:rPr lang="en-US" altLang="ko-KR" sz="1000" spc="-80" dirty="0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	</a:t>
              </a:r>
              <a:r>
                <a:rPr lang="ko-KR" altLang="en-US" sz="1000" spc="-80" dirty="0" err="1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그린팜</a:t>
              </a:r>
              <a:endParaRPr lang="ko-KR" altLang="en-US"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  <a:p>
              <a:pPr algn="l">
                <a:lnSpc>
                  <a:spcPts val="950"/>
                </a:lnSpc>
                <a:tabLst>
                  <a:tab pos="108000" algn="l"/>
                  <a:tab pos="180000" algn="l"/>
                  <a:tab pos="360000" algn="l"/>
                </a:tabLst>
              </a:pPr>
              <a:r>
                <a:rPr lang="ko-KR" altLang="en-US" sz="1000" spc="-80" dirty="0" smtClean="0">
                  <a:solidFill>
                    <a:srgbClr val="F39B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■</a:t>
              </a:r>
              <a:r>
                <a:rPr lang="en-US" altLang="ko-KR" sz="1000" spc="-80" dirty="0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	</a:t>
              </a:r>
              <a:r>
                <a:rPr lang="ko-KR" altLang="en-US" sz="1000" spc="-80" dirty="0" err="1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건설소재</a:t>
              </a:r>
              <a:endParaRPr lang="ko-KR" altLang="en-US"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  <a:p>
              <a:pPr algn="l">
                <a:lnSpc>
                  <a:spcPts val="950"/>
                </a:lnSpc>
                <a:tabLst>
                  <a:tab pos="108000" algn="l"/>
                  <a:tab pos="180000" algn="l"/>
                  <a:tab pos="360000" algn="l"/>
                </a:tabLst>
              </a:pPr>
              <a:r>
                <a:rPr lang="ko-KR" altLang="en-US" sz="1000" spc="-80" dirty="0" smtClean="0">
                  <a:solidFill>
                    <a:srgbClr val="E6196C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■</a:t>
              </a:r>
              <a:r>
                <a:rPr lang="en-US" altLang="ko-KR" sz="1000" spc="-80" dirty="0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	</a:t>
              </a:r>
              <a:r>
                <a:rPr lang="ko-KR" altLang="en-US" sz="1000" spc="-80" dirty="0" err="1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환경소재</a:t>
              </a:r>
              <a:endParaRPr lang="ko-KR" altLang="en-US" sz="1000" spc="-80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endParaRPr>
            </a:p>
            <a:p>
              <a:pPr algn="l">
                <a:lnSpc>
                  <a:spcPts val="950"/>
                </a:lnSpc>
                <a:tabLst>
                  <a:tab pos="108000" algn="l"/>
                  <a:tab pos="180000" algn="l"/>
                  <a:tab pos="360000" algn="l"/>
                </a:tabLst>
              </a:pPr>
              <a:r>
                <a:rPr lang="ko-KR" altLang="en-US" sz="1000" spc="-80" dirty="0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■</a:t>
              </a:r>
              <a:r>
                <a:rPr lang="en-US" altLang="ko-KR" sz="1000" spc="-80" dirty="0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	</a:t>
              </a:r>
              <a:r>
                <a:rPr lang="ko-KR" altLang="en-US" sz="1000" spc="-80" dirty="0" smtClean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/>
                </a:rPr>
                <a:t>기타</a:t>
              </a:r>
            </a:p>
          </p:txBody>
        </p:sp>
        <p:sp>
          <p:nvSpPr>
            <p:cNvPr id="218" name="Oval 110"/>
            <p:cNvSpPr>
              <a:spLocks noChangeArrowheads="1"/>
            </p:cNvSpPr>
            <p:nvPr/>
          </p:nvSpPr>
          <p:spPr bwMode="auto">
            <a:xfrm>
              <a:off x="1202836" y="4140000"/>
              <a:ext cx="44481" cy="476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23" name="Freeform 66"/>
          <p:cNvSpPr>
            <a:spLocks/>
          </p:cNvSpPr>
          <p:nvPr/>
        </p:nvSpPr>
        <p:spPr bwMode="auto">
          <a:xfrm>
            <a:off x="7927425" y="3636712"/>
            <a:ext cx="6120000" cy="3036449"/>
          </a:xfrm>
          <a:custGeom>
            <a:avLst/>
            <a:gdLst>
              <a:gd name="T0" fmla="*/ 0 w 3851"/>
              <a:gd name="T1" fmla="*/ 0 h 1724"/>
              <a:gd name="T2" fmla="*/ 0 w 3851"/>
              <a:gd name="T3" fmla="*/ 1724 h 1724"/>
              <a:gd name="T4" fmla="*/ 3851 w 3851"/>
              <a:gd name="T5" fmla="*/ 1724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1" h="1724">
                <a:moveTo>
                  <a:pt x="0" y="0"/>
                </a:moveTo>
                <a:lnTo>
                  <a:pt x="0" y="1724"/>
                </a:lnTo>
                <a:lnTo>
                  <a:pt x="3851" y="172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5" name="차트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310710"/>
              </p:ext>
            </p:extLst>
          </p:nvPr>
        </p:nvGraphicFramePr>
        <p:xfrm>
          <a:off x="8336728" y="3643290"/>
          <a:ext cx="5530600" cy="3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6" name="차트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9327204"/>
              </p:ext>
            </p:extLst>
          </p:nvPr>
        </p:nvGraphicFramePr>
        <p:xfrm>
          <a:off x="1407765" y="3770365"/>
          <a:ext cx="5697885" cy="3315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231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4908</TotalTime>
  <Words>1226</Words>
  <Application>Microsoft Office PowerPoint</Application>
  <PresentationFormat>사용자 지정</PresentationFormat>
  <Paragraphs>459</Paragraphs>
  <Slides>10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-윤고딕320</vt:lpstr>
      <vt:lpstr>맑은 고딕</vt:lpstr>
      <vt:lpstr>함초롬돋움</vt:lpstr>
      <vt:lpstr>-윤고딕350</vt:lpstr>
      <vt:lpstr>-윤고딕340</vt:lpstr>
      <vt:lpstr>Arial</vt:lpstr>
      <vt:lpstr>Office Theme</vt:lpstr>
      <vt:lpstr>FINANCIALS</vt:lpstr>
      <vt:lpstr>실적 요약</vt:lpstr>
      <vt:lpstr>1Q26 손익현황</vt:lpstr>
      <vt:lpstr>4Q25 재무현황</vt:lpstr>
      <vt:lpstr>사업부문별 실적</vt:lpstr>
      <vt:lpstr>사업부문별 실적</vt:lpstr>
      <vt:lpstr>사업부문별 실적</vt:lpstr>
      <vt:lpstr>사업부문별 실적</vt:lpstr>
      <vt:lpstr>사업부문별 실적</vt:lpstr>
      <vt:lpstr>사업부문별 실적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L231001</cp:lastModifiedBy>
  <cp:revision>194</cp:revision>
  <dcterms:created xsi:type="dcterms:W3CDTF">2025-12-23T08:49:21Z</dcterms:created>
  <dcterms:modified xsi:type="dcterms:W3CDTF">2026-05-07T04:22:02Z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2025-12-01T00:00:00Z</vt:filetime>
  </property>
  <property fmtid="{D5CDD505-2E9C-101B-9397-08002B2CF9AE}" pid="3" name="Creator">
    <vt:lpwstr>Adobe InDesign 16.4 (Windows)</vt:lpwstr>
  </property>
  <property fmtid="{D5CDD505-2E9C-101B-9397-08002B2CF9AE}" pid="4" name="LastSaved">
    <vt:filetime>2025-12-23T00:00:00Z</vt:filetime>
  </property>
  <property fmtid="{D5CDD505-2E9C-101B-9397-08002B2CF9AE}" pid="5" name="Producer">
    <vt:lpwstr>Adobe PDF Library 16.0</vt:lpwstr>
  </property>
</Properties>
</file>